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autoCompressPictures="0">
  <p:sldMasterIdLst>
    <p:sldMasterId id="2147483648" r:id="rId4"/>
  </p:sldMasterIdLst>
  <p:notesMasterIdLst>
    <p:notesMasterId r:id="rId36"/>
  </p:notesMasterIdLst>
  <p:handoutMasterIdLst>
    <p:handoutMasterId r:id="rId37"/>
  </p:handoutMasterIdLst>
  <p:sldIdLst>
    <p:sldId id="258" r:id="rId5"/>
    <p:sldId id="283" r:id="rId6"/>
    <p:sldId id="349" r:id="rId7"/>
    <p:sldId id="350" r:id="rId8"/>
    <p:sldId id="351" r:id="rId9"/>
    <p:sldId id="277" r:id="rId10"/>
    <p:sldId id="372" r:id="rId11"/>
    <p:sldId id="371" r:id="rId12"/>
    <p:sldId id="368" r:id="rId13"/>
    <p:sldId id="370" r:id="rId14"/>
    <p:sldId id="369" r:id="rId15"/>
    <p:sldId id="373" r:id="rId16"/>
    <p:sldId id="374" r:id="rId17"/>
    <p:sldId id="319" r:id="rId18"/>
    <p:sldId id="352" r:id="rId19"/>
    <p:sldId id="353" r:id="rId20"/>
    <p:sldId id="354" r:id="rId21"/>
    <p:sldId id="355" r:id="rId22"/>
    <p:sldId id="356" r:id="rId23"/>
    <p:sldId id="361" r:id="rId24"/>
    <p:sldId id="359" r:id="rId25"/>
    <p:sldId id="357" r:id="rId26"/>
    <p:sldId id="360" r:id="rId27"/>
    <p:sldId id="362" r:id="rId28"/>
    <p:sldId id="363" r:id="rId29"/>
    <p:sldId id="365" r:id="rId30"/>
    <p:sldId id="364" r:id="rId31"/>
    <p:sldId id="366" r:id="rId32"/>
    <p:sldId id="285" r:id="rId33"/>
    <p:sldId id="331" r:id="rId34"/>
    <p:sldId id="296" r:id="rId35"/>
  </p:sldIdLst>
  <p:sldSz cx="12192000" cy="6858000"/>
  <p:notesSz cx="6858000" cy="9144000"/>
  <p:embeddedFontLst>
    <p:embeddedFont>
      <p:font typeface="Avenir Next LT Pro" panose="020B0504020202020204" pitchFamily="34" charset="0"/>
      <p:regular r:id="rId38"/>
      <p:bold r:id="rId39"/>
      <p:italic r:id="rId40"/>
      <p:boldItalic r:id="rId41"/>
    </p:embeddedFont>
    <p:embeddedFont>
      <p:font typeface="Calibri" panose="020F0502020204030204" pitchFamily="34" charset="0"/>
      <p:regular r:id="rId42"/>
      <p:bold r:id="rId43"/>
      <p:italic r:id="rId44"/>
      <p:boldItalic r:id="rId45"/>
    </p:embeddedFont>
    <p:embeddedFont>
      <p:font typeface="Cambria Math" panose="02040503050406030204" pitchFamily="18" charset="0"/>
      <p:regular r:id="rId46"/>
    </p:embeddedFont>
    <p:embeddedFont>
      <p:font typeface="Ebrima" panose="02000000000000000000" pitchFamily="2" charset="0"/>
      <p:regular r:id="rId47"/>
      <p:bold r:id="rId48"/>
    </p:embeddedFont>
    <p:embeddedFont>
      <p:font typeface="Speak Pro" panose="020B0504020101020102" pitchFamily="34" charset="0"/>
      <p:regular r:id="rId49"/>
      <p:bold r:id="rId50"/>
      <p:italic r:id="rId51"/>
      <p:bold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511" autoAdjust="0"/>
    <p:restoredTop sz="94249" autoAdjust="0"/>
  </p:normalViewPr>
  <p:slideViewPr>
    <p:cSldViewPr snapToGrid="0">
      <p:cViewPr varScale="1">
        <p:scale>
          <a:sx n="86" d="100"/>
          <a:sy n="86" d="100"/>
        </p:scale>
        <p:origin x="125" y="82"/>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font" Target="fonts/font4.fntdata"/><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6/15/2020</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6/15/2020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6/15/2020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6/15/2020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6/15/2020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6/15/2020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6/15/2020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6/15/2020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6/15/2020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6/15/2020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6/15/2020</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6/15/2020</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6/15/2020</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6/15/2020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6/15/2020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6/15/2020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6/15/2020</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6/15/2020</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6/15/2020</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6/15/2020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6/15/2020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6/15/2020</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6/15/2020</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6/15/2020</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6/15/2020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6/15/2020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6/15/2020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6/15/2020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6/15/2020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6/15/2020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6/15/2020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6/15/2020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6/15/2020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6/15/2020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6/15/2020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6/15/2020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6/15/2020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6/15/2020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6/15/2020</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6/15/2020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6/15/2020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6/15/2020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6/15/2020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392963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6948294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576133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6/15/2020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373031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6/15/2020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6/15/2020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6/15/2020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6/15/2020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6/15/2020</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 id="2147483701" r:id="rId47"/>
    <p:sldLayoutId id="2147483702" r:id="rId48"/>
    <p:sldLayoutId id="2147483703" r:id="rId49"/>
    <p:sldLayoutId id="2147483705" r:id="rId5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4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www.sfml-dev.org/index.php" TargetMode="External"/><Relationship Id="rId1" Type="http://schemas.openxmlformats.org/officeDocument/2006/relationships/slideLayout" Target="../slideLayouts/slideLayout47.xml"/><Relationship Id="rId5" Type="http://schemas.openxmlformats.org/officeDocument/2006/relationships/image" Target="../media/image33.jpe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3.png"/><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47.xml"/><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IchiruTake/Snake-Game-at-IU" TargetMode="External"/><Relationship Id="rId2" Type="http://schemas.openxmlformats.org/officeDocument/2006/relationships/hyperlink" Target="https://www.sfml-dev.org/index.php" TargetMode="Externa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jpeg"/><Relationship Id="rId1" Type="http://schemas.openxmlformats.org/officeDocument/2006/relationships/slideLayout" Target="../slideLayouts/slideLayout49.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9.jpeg"/><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9.jpeg"/><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a:xfrm>
            <a:off x="1535837" y="4429957"/>
            <a:ext cx="10147177" cy="1346583"/>
          </a:xfrm>
        </p:spPr>
        <p:txBody>
          <a:bodyPr>
            <a:noAutofit/>
          </a:bodyPr>
          <a:lstStyle/>
          <a:p>
            <a:pPr algn="ctr"/>
            <a:r>
              <a:rPr lang="en-US" sz="4800" dirty="0">
                <a:latin typeface="Times New Roman" panose="02020603050405020304" pitchFamily="18" charset="0"/>
                <a:ea typeface="Cambria" panose="02040503050406030204" pitchFamily="18" charset="0"/>
                <a:cs typeface="Times New Roman" panose="02020603050405020304" pitchFamily="18" charset="0"/>
              </a:rPr>
              <a:t>SNAKE GAME PROJECT</a:t>
            </a:r>
            <a:br>
              <a:rPr lang="en-US" sz="4800" dirty="0">
                <a:latin typeface="Times New Roman" panose="02020603050405020304" pitchFamily="18" charset="0"/>
                <a:ea typeface="Cambria" panose="02040503050406030204" pitchFamily="18" charset="0"/>
                <a:cs typeface="Times New Roman" panose="02020603050405020304" pitchFamily="18" charset="0"/>
              </a:rPr>
            </a:br>
            <a:r>
              <a:rPr lang="en-US" sz="2400" dirty="0">
                <a:latin typeface="Times New Roman" panose="02020603050405020304" pitchFamily="18" charset="0"/>
                <a:ea typeface="Cambria" panose="02040503050406030204" pitchFamily="18" charset="0"/>
                <a:cs typeface="Times New Roman" panose="02020603050405020304" pitchFamily="18" charset="0"/>
              </a:rPr>
              <a:t>At IU, June 08</a:t>
            </a:r>
            <a:r>
              <a:rPr lang="en-US" sz="2400" baseline="30000" dirty="0">
                <a:latin typeface="Times New Roman" panose="02020603050405020304" pitchFamily="18" charset="0"/>
                <a:ea typeface="Cambria" panose="02040503050406030204" pitchFamily="18" charset="0"/>
                <a:cs typeface="Times New Roman" panose="02020603050405020304" pitchFamily="18" charset="0"/>
              </a:rPr>
              <a:t>th</a:t>
            </a:r>
            <a:r>
              <a:rPr lang="en-US" sz="2400" dirty="0">
                <a:latin typeface="Times New Roman" panose="02020603050405020304" pitchFamily="18" charset="0"/>
                <a:ea typeface="Cambria" panose="02040503050406030204" pitchFamily="18" charset="0"/>
                <a:cs typeface="Times New Roman" panose="02020603050405020304" pitchFamily="18" charset="0"/>
              </a:rPr>
              <a:t> 2020, Semester 2 (2019 – 2020) </a:t>
            </a:r>
            <a:endParaRPr lang="en-US" sz="4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a:xfrm>
            <a:off x="1812759" y="6003829"/>
            <a:ext cx="9144000" cy="522564"/>
          </a:xfrm>
        </p:spPr>
        <p:txBody>
          <a:bodyPr>
            <a:normAutofit/>
          </a:bodyPr>
          <a:lstStyle/>
          <a:p>
            <a:pPr algn="ctr"/>
            <a:r>
              <a:rPr lang="en-US" dirty="0">
                <a:latin typeface="Calibri" panose="020F0502020204030204" pitchFamily="34" charset="0"/>
                <a:cs typeface="Calibri" panose="020F0502020204030204" pitchFamily="34" charset="0"/>
              </a:rPr>
              <a:t>Author: Group 01</a:t>
            </a:r>
          </a:p>
        </p:txBody>
      </p:sp>
      <p:sp>
        <p:nvSpPr>
          <p:cNvPr id="4" name="Text Placeholder 3">
            <a:extLst>
              <a:ext uri="{FF2B5EF4-FFF2-40B4-BE49-F238E27FC236}">
                <a16:creationId xmlns:a16="http://schemas.microsoft.com/office/drawing/2014/main" id="{42484CCC-9AB9-41BA-BF31-C9CA5A121895}"/>
              </a:ext>
            </a:extLst>
          </p:cNvPr>
          <p:cNvSpPr>
            <a:spLocks noGrp="1"/>
          </p:cNvSpPr>
          <p:nvPr>
            <p:ph type="body" sz="quarter" idx="14"/>
          </p:nvPr>
        </p:nvSpPr>
        <p:spPr>
          <a:xfrm>
            <a:off x="8780017" y="854171"/>
            <a:ext cx="2176742" cy="726054"/>
          </a:xfrm>
        </p:spPr>
        <p:txBody>
          <a:bodyPr>
            <a:normAutofit/>
          </a:bodyPr>
          <a:lstStyle/>
          <a:p>
            <a:r>
              <a:rPr lang="en-US" sz="3600" dirty="0">
                <a:solidFill>
                  <a:srgbClr val="FF0000"/>
                </a:solidFill>
              </a:rPr>
              <a:t>02/2020</a:t>
            </a:r>
          </a:p>
        </p:txBody>
      </p: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orror Background | Free Vectors, Stock Photos &amp; PSD">
            <a:extLst>
              <a:ext uri="{FF2B5EF4-FFF2-40B4-BE49-F238E27FC236}">
                <a16:creationId xmlns:a16="http://schemas.microsoft.com/office/drawing/2014/main" id="{3AA65C32-D106-4ABB-9AF8-90960CE71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330"/>
            <a:ext cx="12191998" cy="6854001"/>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1" i="1" u="none" strike="noStrike" kern="1200" cap="none" spc="0" normalizeH="0" baseline="0" noProof="0" smtClean="0">
                <a:ln>
                  <a:noFill/>
                </a:ln>
                <a:solidFill>
                  <a:srgbClr val="FFCD6B"/>
                </a:solidFill>
                <a:effectLst/>
                <a:uLnTx/>
                <a:uFillTx/>
                <a:latin typeface="Speak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1" i="1" u="none" strike="noStrike" kern="1200" cap="none" spc="0" normalizeH="0" baseline="0" noProof="0" dirty="0">
              <a:ln>
                <a:noFill/>
              </a:ln>
              <a:solidFill>
                <a:srgbClr val="FFCD6B"/>
              </a:solidFill>
              <a:effectLst/>
              <a:uLnTx/>
              <a:uFillTx/>
              <a:latin typeface="Speak Pro"/>
              <a:ea typeface="+mn-ea"/>
              <a:cs typeface="+mn-cs"/>
            </a:endParaRPr>
          </a:p>
        </p:txBody>
      </p:sp>
      <p:sp>
        <p:nvSpPr>
          <p:cNvPr id="10" name="Title 1">
            <a:extLst>
              <a:ext uri="{FF2B5EF4-FFF2-40B4-BE49-F238E27FC236}">
                <a16:creationId xmlns:a16="http://schemas.microsoft.com/office/drawing/2014/main" id="{0E36D181-B20E-4762-96E9-E879C32B34A9}"/>
              </a:ext>
            </a:extLst>
          </p:cNvPr>
          <p:cNvSpPr txBox="1">
            <a:spLocks/>
          </p:cNvSpPr>
          <p:nvPr/>
        </p:nvSpPr>
        <p:spPr>
          <a:xfrm>
            <a:off x="0" y="8331"/>
            <a:ext cx="12192000" cy="21696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8800" b="1" i="0" u="none" strike="noStrike" kern="1200" cap="none" spc="0" normalizeH="0" baseline="0" noProof="0" dirty="0">
                <a:ln>
                  <a:noFill/>
                </a:ln>
                <a:solidFill>
                  <a:schemeClr val="tx1">
                    <a:lumMod val="85000"/>
                    <a:lumOff val="15000"/>
                  </a:schemeClr>
                </a:solidFill>
                <a:effectLst/>
                <a:uLnTx/>
                <a:uFillTx/>
                <a:latin typeface="Avenir Next LT Pro"/>
                <a:ea typeface="+mj-ea"/>
                <a:cs typeface="+mj-cs"/>
              </a:rPr>
              <a:t>ATTENTION</a:t>
            </a:r>
          </a:p>
        </p:txBody>
      </p:sp>
      <p:sp>
        <p:nvSpPr>
          <p:cNvPr id="4" name="Text Placeholder 3">
            <a:extLst>
              <a:ext uri="{FF2B5EF4-FFF2-40B4-BE49-F238E27FC236}">
                <a16:creationId xmlns:a16="http://schemas.microsoft.com/office/drawing/2014/main" id="{924E9446-881F-4CEC-BF1F-276E9EC69956}"/>
              </a:ext>
            </a:extLst>
          </p:cNvPr>
          <p:cNvSpPr>
            <a:spLocks noGrp="1"/>
          </p:cNvSpPr>
          <p:nvPr>
            <p:ph type="body" sz="quarter" idx="32"/>
          </p:nvPr>
        </p:nvSpPr>
        <p:spPr>
          <a:xfrm>
            <a:off x="0" y="2177935"/>
            <a:ext cx="12191999" cy="2642640"/>
          </a:xfrm>
        </p:spPr>
        <p:txBody>
          <a:bodyPr>
            <a:normAutofit/>
          </a:bodyPr>
          <a:lstStyle/>
          <a:p>
            <a:pPr algn="ctr"/>
            <a:r>
              <a:rPr lang="en-US" sz="8800" b="1" dirty="0">
                <a:solidFill>
                  <a:schemeClr val="tx1">
                    <a:lumMod val="75000"/>
                    <a:lumOff val="25000"/>
                  </a:schemeClr>
                </a:solidFill>
              </a:rPr>
              <a:t>This is called</a:t>
            </a:r>
          </a:p>
          <a:p>
            <a:pPr algn="ctr"/>
            <a:r>
              <a:rPr lang="en-US" sz="8800" b="1" dirty="0">
                <a:solidFill>
                  <a:schemeClr val="tx1">
                    <a:lumMod val="75000"/>
                    <a:lumOff val="25000"/>
                  </a:schemeClr>
                </a:solidFill>
              </a:rPr>
              <a:t>“NHÂN PHẨM” GAME</a:t>
            </a:r>
          </a:p>
        </p:txBody>
      </p:sp>
    </p:spTree>
    <p:extLst>
      <p:ext uri="{BB962C8B-B14F-4D97-AF65-F5344CB8AC3E}">
        <p14:creationId xmlns:p14="http://schemas.microsoft.com/office/powerpoint/2010/main" val="1615735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orror Background | Free Vectors, Stock Photos &amp; PSD">
            <a:extLst>
              <a:ext uri="{FF2B5EF4-FFF2-40B4-BE49-F238E27FC236}">
                <a16:creationId xmlns:a16="http://schemas.microsoft.com/office/drawing/2014/main" id="{3AA65C32-D106-4ABB-9AF8-90960CE71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330"/>
            <a:ext cx="12191998" cy="6854001"/>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1" i="1" u="none" strike="noStrike" kern="1200" cap="none" spc="0" normalizeH="0" baseline="0" noProof="0" smtClean="0">
                <a:ln>
                  <a:noFill/>
                </a:ln>
                <a:solidFill>
                  <a:srgbClr val="FFCD6B"/>
                </a:solidFill>
                <a:effectLst/>
                <a:uLnTx/>
                <a:uFillTx/>
                <a:latin typeface="Speak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1" i="1" u="none" strike="noStrike" kern="1200" cap="none" spc="0" normalizeH="0" baseline="0" noProof="0" dirty="0">
              <a:ln>
                <a:noFill/>
              </a:ln>
              <a:solidFill>
                <a:srgbClr val="FFCD6B"/>
              </a:solidFill>
              <a:effectLst/>
              <a:uLnTx/>
              <a:uFillTx/>
              <a:latin typeface="Speak Pro"/>
              <a:ea typeface="+mn-ea"/>
              <a:cs typeface="+mn-cs"/>
            </a:endParaRPr>
          </a:p>
        </p:txBody>
      </p:sp>
      <p:sp>
        <p:nvSpPr>
          <p:cNvPr id="10" name="Title 1">
            <a:extLst>
              <a:ext uri="{FF2B5EF4-FFF2-40B4-BE49-F238E27FC236}">
                <a16:creationId xmlns:a16="http://schemas.microsoft.com/office/drawing/2014/main" id="{0E36D181-B20E-4762-96E9-E879C32B34A9}"/>
              </a:ext>
            </a:extLst>
          </p:cNvPr>
          <p:cNvSpPr txBox="1">
            <a:spLocks/>
          </p:cNvSpPr>
          <p:nvPr/>
        </p:nvSpPr>
        <p:spPr>
          <a:xfrm>
            <a:off x="0" y="8331"/>
            <a:ext cx="12192000" cy="21696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0000"/>
                </a:solidFill>
                <a:effectLst/>
                <a:uLnTx/>
                <a:uFillTx/>
                <a:latin typeface="Avenir Next LT Pro"/>
                <a:ea typeface="+mj-ea"/>
                <a:cs typeface="+mj-cs"/>
              </a:rPr>
              <a:t>ATTENTION</a:t>
            </a:r>
          </a:p>
        </p:txBody>
      </p:sp>
      <p:sp>
        <p:nvSpPr>
          <p:cNvPr id="4" name="Text Placeholder 3">
            <a:extLst>
              <a:ext uri="{FF2B5EF4-FFF2-40B4-BE49-F238E27FC236}">
                <a16:creationId xmlns:a16="http://schemas.microsoft.com/office/drawing/2014/main" id="{924E9446-881F-4CEC-BF1F-276E9EC69956}"/>
              </a:ext>
            </a:extLst>
          </p:cNvPr>
          <p:cNvSpPr>
            <a:spLocks noGrp="1"/>
          </p:cNvSpPr>
          <p:nvPr>
            <p:ph type="body" sz="quarter" idx="32"/>
          </p:nvPr>
        </p:nvSpPr>
        <p:spPr>
          <a:xfrm>
            <a:off x="0" y="2177935"/>
            <a:ext cx="12191999" cy="2642640"/>
          </a:xfrm>
        </p:spPr>
        <p:txBody>
          <a:bodyPr>
            <a:normAutofit/>
          </a:bodyPr>
          <a:lstStyle/>
          <a:p>
            <a:pPr algn="ctr"/>
            <a:r>
              <a:rPr lang="en-US" sz="8800" b="1" dirty="0">
                <a:solidFill>
                  <a:srgbClr val="FF0000"/>
                </a:solidFill>
              </a:rPr>
              <a:t>This is called</a:t>
            </a:r>
          </a:p>
          <a:p>
            <a:pPr algn="ctr"/>
            <a:r>
              <a:rPr lang="en-US" sz="8800" b="1" dirty="0">
                <a:solidFill>
                  <a:srgbClr val="FF0000"/>
                </a:solidFill>
              </a:rPr>
              <a:t>“NHÂN PHẨM” GAME</a:t>
            </a:r>
          </a:p>
        </p:txBody>
      </p:sp>
    </p:spTree>
    <p:extLst>
      <p:ext uri="{BB962C8B-B14F-4D97-AF65-F5344CB8AC3E}">
        <p14:creationId xmlns:p14="http://schemas.microsoft.com/office/powerpoint/2010/main" val="3619275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orror Background | Free Vectors, Stock Photos &amp; PSD">
            <a:extLst>
              <a:ext uri="{FF2B5EF4-FFF2-40B4-BE49-F238E27FC236}">
                <a16:creationId xmlns:a16="http://schemas.microsoft.com/office/drawing/2014/main" id="{3AA65C32-D106-4ABB-9AF8-90960CE71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330"/>
            <a:ext cx="12191998" cy="6854001"/>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1" i="1" u="none" strike="noStrike" kern="1200" cap="none" spc="0" normalizeH="0" baseline="0" noProof="0" smtClean="0">
                <a:ln>
                  <a:noFill/>
                </a:ln>
                <a:solidFill>
                  <a:srgbClr val="FFCD6B"/>
                </a:solidFill>
                <a:effectLst/>
                <a:uLnTx/>
                <a:uFillTx/>
                <a:latin typeface="Speak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1" i="1" u="none" strike="noStrike" kern="1200" cap="none" spc="0" normalizeH="0" baseline="0" noProof="0" dirty="0">
              <a:ln>
                <a:noFill/>
              </a:ln>
              <a:solidFill>
                <a:srgbClr val="FFCD6B"/>
              </a:solidFill>
              <a:effectLst/>
              <a:uLnTx/>
              <a:uFillTx/>
              <a:latin typeface="Speak Pro"/>
              <a:ea typeface="+mn-ea"/>
              <a:cs typeface="+mn-cs"/>
            </a:endParaRPr>
          </a:p>
        </p:txBody>
      </p:sp>
      <p:sp>
        <p:nvSpPr>
          <p:cNvPr id="10" name="Title 1">
            <a:extLst>
              <a:ext uri="{FF2B5EF4-FFF2-40B4-BE49-F238E27FC236}">
                <a16:creationId xmlns:a16="http://schemas.microsoft.com/office/drawing/2014/main" id="{0E36D181-B20E-4762-96E9-E879C32B34A9}"/>
              </a:ext>
            </a:extLst>
          </p:cNvPr>
          <p:cNvSpPr txBox="1">
            <a:spLocks/>
          </p:cNvSpPr>
          <p:nvPr/>
        </p:nvSpPr>
        <p:spPr>
          <a:xfrm>
            <a:off x="0" y="8331"/>
            <a:ext cx="12192000" cy="117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8000" b="1" i="0" u="none" strike="noStrike" kern="1200" cap="none" spc="0" normalizeH="0" baseline="0" noProof="0" dirty="0">
                <a:ln>
                  <a:noFill/>
                </a:ln>
                <a:solidFill>
                  <a:srgbClr val="FF0000"/>
                </a:solidFill>
                <a:effectLst/>
                <a:uLnTx/>
                <a:uFillTx/>
                <a:latin typeface="Avenir Next LT Pro"/>
                <a:ea typeface="+mj-ea"/>
                <a:cs typeface="+mj-cs"/>
              </a:rPr>
              <a:t>WHERE YOU NEED</a:t>
            </a:r>
          </a:p>
        </p:txBody>
      </p:sp>
      <p:sp>
        <p:nvSpPr>
          <p:cNvPr id="4" name="Text Placeholder 3">
            <a:extLst>
              <a:ext uri="{FF2B5EF4-FFF2-40B4-BE49-F238E27FC236}">
                <a16:creationId xmlns:a16="http://schemas.microsoft.com/office/drawing/2014/main" id="{924E9446-881F-4CEC-BF1F-276E9EC69956}"/>
              </a:ext>
            </a:extLst>
          </p:cNvPr>
          <p:cNvSpPr>
            <a:spLocks noGrp="1"/>
          </p:cNvSpPr>
          <p:nvPr>
            <p:ph type="body" sz="quarter" idx="32"/>
          </p:nvPr>
        </p:nvSpPr>
        <p:spPr>
          <a:xfrm>
            <a:off x="630936" y="1183895"/>
            <a:ext cx="11122150" cy="5107178"/>
          </a:xfrm>
        </p:spPr>
        <p:txBody>
          <a:bodyPr>
            <a:normAutofit/>
          </a:bodyPr>
          <a:lstStyle/>
          <a:p>
            <a:pPr marL="1143000" indent="-1143000" algn="just">
              <a:buFont typeface="Arial" panose="020B0604020202020204" pitchFamily="34" charset="0"/>
              <a:buChar char="•"/>
            </a:pPr>
            <a:r>
              <a:rPr lang="en-US" sz="4000" b="1" dirty="0">
                <a:solidFill>
                  <a:srgbClr val="FF0000"/>
                </a:solidFill>
              </a:rPr>
              <a:t>Higher level of “</a:t>
            </a:r>
            <a:r>
              <a:rPr lang="en-US" sz="4000" b="1" dirty="0" err="1">
                <a:solidFill>
                  <a:srgbClr val="FF0000"/>
                </a:solidFill>
              </a:rPr>
              <a:t>nhân</a:t>
            </a:r>
            <a:r>
              <a:rPr lang="en-US" sz="4000" b="1" dirty="0">
                <a:solidFill>
                  <a:srgbClr val="FF0000"/>
                </a:solidFill>
              </a:rPr>
              <a:t> </a:t>
            </a:r>
            <a:r>
              <a:rPr lang="en-US" sz="4000" b="1" dirty="0" err="1">
                <a:solidFill>
                  <a:srgbClr val="FF0000"/>
                </a:solidFill>
              </a:rPr>
              <a:t>phẩm</a:t>
            </a:r>
            <a:r>
              <a:rPr lang="en-US" sz="4000" b="1" dirty="0">
                <a:solidFill>
                  <a:srgbClr val="FF0000"/>
                </a:solidFill>
              </a:rPr>
              <a:t>” than League of Legends – </a:t>
            </a:r>
            <a:r>
              <a:rPr lang="en-US" sz="4000" b="1" dirty="0" err="1">
                <a:solidFill>
                  <a:srgbClr val="FF0000"/>
                </a:solidFill>
              </a:rPr>
              <a:t>Teamfight</a:t>
            </a:r>
            <a:r>
              <a:rPr lang="en-US" sz="4000" b="1" dirty="0">
                <a:solidFill>
                  <a:srgbClr val="FF0000"/>
                </a:solidFill>
              </a:rPr>
              <a:t> Tactics</a:t>
            </a:r>
          </a:p>
          <a:p>
            <a:pPr marL="1143000" indent="-1143000" algn="just">
              <a:buFont typeface="Arial" panose="020B0604020202020204" pitchFamily="34" charset="0"/>
              <a:buChar char="•"/>
            </a:pPr>
            <a:r>
              <a:rPr lang="en-US" sz="4000" b="1" dirty="0">
                <a:solidFill>
                  <a:srgbClr val="FF0000"/>
                </a:solidFill>
              </a:rPr>
              <a:t>Powerful – jet engine eye vision to see hidden obstacles</a:t>
            </a:r>
          </a:p>
          <a:p>
            <a:pPr marL="1143000" indent="-1143000" algn="just">
              <a:buFont typeface="Arial" panose="020B0604020202020204" pitchFamily="34" charset="0"/>
              <a:buChar char="•"/>
            </a:pPr>
            <a:r>
              <a:rPr lang="en-US" sz="4000" b="1" dirty="0">
                <a:solidFill>
                  <a:srgbClr val="FF0000"/>
                </a:solidFill>
              </a:rPr>
              <a:t>Prediction skills with high IQ level to predict whether obstacles snaps into your stupid face.</a:t>
            </a:r>
          </a:p>
          <a:p>
            <a:pPr marL="1143000" indent="-1143000" algn="just">
              <a:buFont typeface="Arial" panose="020B0604020202020204" pitchFamily="34" charset="0"/>
              <a:buChar char="•"/>
            </a:pPr>
            <a:r>
              <a:rPr lang="en-US" sz="4000" b="1" dirty="0">
                <a:solidFill>
                  <a:srgbClr val="FF0000"/>
                </a:solidFill>
              </a:rPr>
              <a:t>Ultra reflection speed to dodge every obstacles, especially in “Deadly” Bonus Time</a:t>
            </a:r>
          </a:p>
          <a:p>
            <a:pPr marL="1143000" indent="-1143000" algn="just">
              <a:buFont typeface="Arial" panose="020B0604020202020204" pitchFamily="34" charset="0"/>
              <a:buChar char="•"/>
            </a:pPr>
            <a:endParaRPr lang="en-US" sz="4000" b="1" dirty="0">
              <a:solidFill>
                <a:srgbClr val="FF0000"/>
              </a:solidFill>
            </a:endParaRPr>
          </a:p>
        </p:txBody>
      </p:sp>
    </p:spTree>
    <p:extLst>
      <p:ext uri="{BB962C8B-B14F-4D97-AF65-F5344CB8AC3E}">
        <p14:creationId xmlns:p14="http://schemas.microsoft.com/office/powerpoint/2010/main" val="2913646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orror Background | Free Vectors, Stock Photos &amp; PSD">
            <a:extLst>
              <a:ext uri="{FF2B5EF4-FFF2-40B4-BE49-F238E27FC236}">
                <a16:creationId xmlns:a16="http://schemas.microsoft.com/office/drawing/2014/main" id="{3AA65C32-D106-4ABB-9AF8-90960CE71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330"/>
            <a:ext cx="12191998" cy="6854001"/>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1" i="1" u="none" strike="noStrike" kern="1200" cap="none" spc="0" normalizeH="0" baseline="0" noProof="0" smtClean="0">
                <a:ln>
                  <a:noFill/>
                </a:ln>
                <a:solidFill>
                  <a:srgbClr val="FFCD6B"/>
                </a:solidFill>
                <a:effectLst/>
                <a:uLnTx/>
                <a:uFillTx/>
                <a:latin typeface="Speak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1" i="1" u="none" strike="noStrike" kern="1200" cap="none" spc="0" normalizeH="0" baseline="0" noProof="0" dirty="0">
              <a:ln>
                <a:noFill/>
              </a:ln>
              <a:solidFill>
                <a:srgbClr val="FFCD6B"/>
              </a:solidFill>
              <a:effectLst/>
              <a:uLnTx/>
              <a:uFillTx/>
              <a:latin typeface="Speak Pro"/>
              <a:ea typeface="+mn-ea"/>
              <a:cs typeface="+mn-cs"/>
            </a:endParaRPr>
          </a:p>
        </p:txBody>
      </p:sp>
      <p:sp>
        <p:nvSpPr>
          <p:cNvPr id="3" name="Text Placeholder 2">
            <a:extLst>
              <a:ext uri="{FF2B5EF4-FFF2-40B4-BE49-F238E27FC236}">
                <a16:creationId xmlns:a16="http://schemas.microsoft.com/office/drawing/2014/main" id="{8665CD4C-C1AB-45B4-B7BA-8D73A2EA9563}"/>
              </a:ext>
            </a:extLst>
          </p:cNvPr>
          <p:cNvSpPr>
            <a:spLocks noGrp="1"/>
          </p:cNvSpPr>
          <p:nvPr>
            <p:ph type="body" sz="quarter" idx="32"/>
          </p:nvPr>
        </p:nvSpPr>
        <p:spPr>
          <a:xfrm>
            <a:off x="549856" y="3146187"/>
            <a:ext cx="2953512" cy="849492"/>
          </a:xfrm>
        </p:spPr>
        <p:txBody>
          <a:bodyPr>
            <a:normAutofit/>
          </a:bodyPr>
          <a:lstStyle/>
          <a:p>
            <a:pPr algn="ctr"/>
            <a:r>
              <a:rPr lang="en-US" sz="4400" dirty="0">
                <a:solidFill>
                  <a:schemeClr val="bg1"/>
                </a:solidFill>
              </a:rPr>
              <a:t>16 x 16</a:t>
            </a:r>
          </a:p>
        </p:txBody>
      </p:sp>
      <p:pic>
        <p:nvPicPr>
          <p:cNvPr id="7" name="Picture 6">
            <a:extLst>
              <a:ext uri="{FF2B5EF4-FFF2-40B4-BE49-F238E27FC236}">
                <a16:creationId xmlns:a16="http://schemas.microsoft.com/office/drawing/2014/main" id="{FD25C322-407C-4B46-8BF5-865BA3A569A9}"/>
              </a:ext>
            </a:extLst>
          </p:cNvPr>
          <p:cNvPicPr>
            <a:picLocks noChangeAspect="1"/>
          </p:cNvPicPr>
          <p:nvPr/>
        </p:nvPicPr>
        <p:blipFill>
          <a:blip r:embed="rId3"/>
          <a:stretch>
            <a:fillRect/>
          </a:stretch>
        </p:blipFill>
        <p:spPr>
          <a:xfrm>
            <a:off x="4554140" y="649225"/>
            <a:ext cx="2420117" cy="2420117"/>
          </a:xfrm>
          <a:prstGeom prst="rect">
            <a:avLst/>
          </a:prstGeom>
        </p:spPr>
      </p:pic>
      <p:pic>
        <p:nvPicPr>
          <p:cNvPr id="11" name="Picture 10">
            <a:extLst>
              <a:ext uri="{FF2B5EF4-FFF2-40B4-BE49-F238E27FC236}">
                <a16:creationId xmlns:a16="http://schemas.microsoft.com/office/drawing/2014/main" id="{4E488B5D-07CB-4747-8ABA-2760F2BA6A70}"/>
              </a:ext>
            </a:extLst>
          </p:cNvPr>
          <p:cNvPicPr>
            <a:picLocks noChangeAspect="1"/>
          </p:cNvPicPr>
          <p:nvPr/>
        </p:nvPicPr>
        <p:blipFill>
          <a:blip r:embed="rId4"/>
          <a:stretch>
            <a:fillRect/>
          </a:stretch>
        </p:blipFill>
        <p:spPr>
          <a:xfrm>
            <a:off x="816553" y="649224"/>
            <a:ext cx="2420118" cy="2420118"/>
          </a:xfrm>
          <a:prstGeom prst="rect">
            <a:avLst/>
          </a:prstGeom>
        </p:spPr>
      </p:pic>
      <p:sp>
        <p:nvSpPr>
          <p:cNvPr id="12" name="Text Placeholder 2">
            <a:extLst>
              <a:ext uri="{FF2B5EF4-FFF2-40B4-BE49-F238E27FC236}">
                <a16:creationId xmlns:a16="http://schemas.microsoft.com/office/drawing/2014/main" id="{D53A28FC-461C-464B-9725-1F711D8BB37B}"/>
              </a:ext>
            </a:extLst>
          </p:cNvPr>
          <p:cNvSpPr txBox="1">
            <a:spLocks/>
          </p:cNvSpPr>
          <p:nvPr/>
        </p:nvSpPr>
        <p:spPr>
          <a:xfrm>
            <a:off x="4287442" y="3146187"/>
            <a:ext cx="2953512" cy="84949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400" dirty="0">
                <a:solidFill>
                  <a:schemeClr val="bg1"/>
                </a:solidFill>
              </a:rPr>
              <a:t>16 x 16</a:t>
            </a:r>
          </a:p>
        </p:txBody>
      </p:sp>
      <p:pic>
        <p:nvPicPr>
          <p:cNvPr id="14" name="Picture 13">
            <a:extLst>
              <a:ext uri="{FF2B5EF4-FFF2-40B4-BE49-F238E27FC236}">
                <a16:creationId xmlns:a16="http://schemas.microsoft.com/office/drawing/2014/main" id="{3574F8F2-FBD2-4FDB-991B-273BEE19C85E}"/>
              </a:ext>
            </a:extLst>
          </p:cNvPr>
          <p:cNvPicPr>
            <a:picLocks noChangeAspect="1"/>
          </p:cNvPicPr>
          <p:nvPr/>
        </p:nvPicPr>
        <p:blipFill>
          <a:blip r:embed="rId5"/>
          <a:stretch>
            <a:fillRect/>
          </a:stretch>
        </p:blipFill>
        <p:spPr>
          <a:xfrm>
            <a:off x="8441726" y="576070"/>
            <a:ext cx="2420117" cy="2420117"/>
          </a:xfrm>
          <a:prstGeom prst="rect">
            <a:avLst/>
          </a:prstGeom>
        </p:spPr>
      </p:pic>
      <p:pic>
        <p:nvPicPr>
          <p:cNvPr id="16" name="Picture 15">
            <a:extLst>
              <a:ext uri="{FF2B5EF4-FFF2-40B4-BE49-F238E27FC236}">
                <a16:creationId xmlns:a16="http://schemas.microsoft.com/office/drawing/2014/main" id="{B8812F9E-B99F-4826-BC38-C8521CAF3BDB}"/>
              </a:ext>
            </a:extLst>
          </p:cNvPr>
          <p:cNvPicPr>
            <a:picLocks noChangeAspect="1"/>
          </p:cNvPicPr>
          <p:nvPr/>
        </p:nvPicPr>
        <p:blipFill>
          <a:blip r:embed="rId6"/>
          <a:stretch>
            <a:fillRect/>
          </a:stretch>
        </p:blipFill>
        <p:spPr>
          <a:xfrm>
            <a:off x="8591726" y="726070"/>
            <a:ext cx="2420117" cy="2420117"/>
          </a:xfrm>
          <a:prstGeom prst="rect">
            <a:avLst/>
          </a:prstGeom>
        </p:spPr>
      </p:pic>
      <p:pic>
        <p:nvPicPr>
          <p:cNvPr id="18" name="Picture 17">
            <a:extLst>
              <a:ext uri="{FF2B5EF4-FFF2-40B4-BE49-F238E27FC236}">
                <a16:creationId xmlns:a16="http://schemas.microsoft.com/office/drawing/2014/main" id="{07807F34-8A8C-4775-8988-08D5DF1E1D3D}"/>
              </a:ext>
            </a:extLst>
          </p:cNvPr>
          <p:cNvPicPr>
            <a:picLocks noChangeAspect="1"/>
          </p:cNvPicPr>
          <p:nvPr/>
        </p:nvPicPr>
        <p:blipFill>
          <a:blip r:embed="rId7"/>
          <a:stretch>
            <a:fillRect/>
          </a:stretch>
        </p:blipFill>
        <p:spPr>
          <a:xfrm>
            <a:off x="8741726" y="876070"/>
            <a:ext cx="2420117" cy="2420117"/>
          </a:xfrm>
          <a:prstGeom prst="rect">
            <a:avLst/>
          </a:prstGeom>
        </p:spPr>
      </p:pic>
      <p:sp>
        <p:nvSpPr>
          <p:cNvPr id="19" name="Text Placeholder 2">
            <a:extLst>
              <a:ext uri="{FF2B5EF4-FFF2-40B4-BE49-F238E27FC236}">
                <a16:creationId xmlns:a16="http://schemas.microsoft.com/office/drawing/2014/main" id="{8E76C49A-39EB-4D5B-9B4C-3ACD5E087363}"/>
              </a:ext>
            </a:extLst>
          </p:cNvPr>
          <p:cNvSpPr txBox="1">
            <a:spLocks/>
          </p:cNvSpPr>
          <p:nvPr/>
        </p:nvSpPr>
        <p:spPr>
          <a:xfrm>
            <a:off x="8175028" y="3429000"/>
            <a:ext cx="2953512" cy="84949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400" dirty="0">
                <a:solidFill>
                  <a:schemeClr val="bg1"/>
                </a:solidFill>
              </a:rPr>
              <a:t>16 x 16</a:t>
            </a:r>
          </a:p>
        </p:txBody>
      </p:sp>
    </p:spTree>
    <p:extLst>
      <p:ext uri="{BB962C8B-B14F-4D97-AF65-F5344CB8AC3E}">
        <p14:creationId xmlns:p14="http://schemas.microsoft.com/office/powerpoint/2010/main" val="3208219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1" y="941033"/>
            <a:ext cx="5876543" cy="5430317"/>
          </a:xfrm>
        </p:spPr>
        <p:txBody>
          <a:bodyPr>
            <a:normAutofit/>
          </a:bodyPr>
          <a:lstStyle/>
          <a:p>
            <a:pPr algn="ctr"/>
            <a:r>
              <a:rPr lang="en-US" sz="3000" dirty="0">
                <a:hlinkClick r:id="rId2">
                  <a:extLst>
                    <a:ext uri="{A12FA001-AC4F-418D-AE19-62706E023703}">
                      <ahyp:hlinkClr xmlns:ahyp="http://schemas.microsoft.com/office/drawing/2018/hyperlinkcolor" val="tx"/>
                    </a:ext>
                  </a:extLst>
                </a:hlinkClick>
              </a:rPr>
              <a:t>https://www.sfml-dev.org/index.php</a:t>
            </a:r>
            <a:endParaRPr lang="en-US" sz="3000" dirty="0"/>
          </a:p>
          <a:p>
            <a:pPr marL="457200" indent="-457200">
              <a:buFont typeface="Arial" panose="020B0604020202020204" pitchFamily="34" charset="0"/>
              <a:buChar char="•"/>
            </a:pPr>
            <a:r>
              <a:rPr lang="en-US" sz="3000" dirty="0"/>
              <a:t>Multi-media, multi-platform, and multi-language.</a:t>
            </a:r>
          </a:p>
          <a:p>
            <a:pPr marL="457200" indent="-457200" algn="just">
              <a:buFont typeface="Arial" panose="020B0604020202020204" pitchFamily="34" charset="0"/>
              <a:buChar char="•"/>
            </a:pPr>
            <a:r>
              <a:rPr lang="en-US" sz="3000" dirty="0"/>
              <a:t>Tutorial: included in GitHub with the name: Snake-Game-at-IU (public) – Full instruction to install the game</a:t>
            </a:r>
          </a:p>
          <a:p>
            <a:pPr marL="571500" indent="-571500">
              <a:buFont typeface="Arial" panose="020B0604020202020204" pitchFamily="34" charset="0"/>
              <a:buChar char="•"/>
            </a:pPr>
            <a:endParaRPr lang="en-US" sz="3000" dirty="0"/>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14</a:t>
            </a:fld>
            <a:endParaRPr lang="en-US" b="1" dirty="0"/>
          </a:p>
        </p:txBody>
      </p:sp>
      <p:sp>
        <p:nvSpPr>
          <p:cNvPr id="10" name="Title 1">
            <a:extLst>
              <a:ext uri="{FF2B5EF4-FFF2-40B4-BE49-F238E27FC236}">
                <a16:creationId xmlns:a16="http://schemas.microsoft.com/office/drawing/2014/main" id="{0E36D181-B20E-4762-96E9-E879C32B34A9}"/>
              </a:ext>
            </a:extLst>
          </p:cNvPr>
          <p:cNvSpPr txBox="1">
            <a:spLocks/>
          </p:cNvSpPr>
          <p:nvPr/>
        </p:nvSpPr>
        <p:spPr>
          <a:xfrm>
            <a:off x="0" y="8332"/>
            <a:ext cx="5876544" cy="101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SFML Library</a:t>
            </a:r>
          </a:p>
        </p:txBody>
      </p:sp>
      <p:sp>
        <p:nvSpPr>
          <p:cNvPr id="5" name="Text Placeholder 2">
            <a:extLst>
              <a:ext uri="{FF2B5EF4-FFF2-40B4-BE49-F238E27FC236}">
                <a16:creationId xmlns:a16="http://schemas.microsoft.com/office/drawing/2014/main" id="{8ABFBB5A-0845-4E1F-934C-A0A6D79EDDA4}"/>
              </a:ext>
            </a:extLst>
          </p:cNvPr>
          <p:cNvSpPr txBox="1">
            <a:spLocks/>
          </p:cNvSpPr>
          <p:nvPr/>
        </p:nvSpPr>
        <p:spPr>
          <a:xfrm>
            <a:off x="6095999" y="941032"/>
            <a:ext cx="6096000" cy="54303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t>Three types of Fruit with random generator:</a:t>
            </a:r>
          </a:p>
          <a:p>
            <a:pPr marL="742950" indent="-742950" algn="just">
              <a:buFont typeface="+mj-lt"/>
              <a:buAutoNum type="arabicPeriod"/>
            </a:pPr>
            <a:r>
              <a:rPr lang="en-US" sz="3600" dirty="0"/>
              <a:t>Apple: 2 points</a:t>
            </a:r>
          </a:p>
          <a:p>
            <a:pPr marL="742950" indent="-742950" algn="just">
              <a:buFont typeface="+mj-lt"/>
              <a:buAutoNum type="arabicPeriod"/>
            </a:pPr>
            <a:r>
              <a:rPr lang="en-US" sz="3600" dirty="0"/>
              <a:t>Melon: 5 points</a:t>
            </a:r>
          </a:p>
          <a:p>
            <a:pPr marL="742950" indent="-742950" algn="just">
              <a:buFont typeface="+mj-lt"/>
              <a:buAutoNum type="arabicPeriod"/>
            </a:pPr>
            <a:r>
              <a:rPr lang="en-US" sz="3600" dirty="0"/>
              <a:t>Strawberry: 10 points</a:t>
            </a:r>
          </a:p>
          <a:p>
            <a:pPr marL="571500" indent="-571500">
              <a:buFont typeface="Arial" panose="020B0604020202020204" pitchFamily="34" charset="0"/>
              <a:buChar char="•"/>
            </a:pPr>
            <a:endParaRPr lang="en-US" sz="3600" dirty="0"/>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5876544" y="-31618"/>
            <a:ext cx="6315455" cy="101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Food</a:t>
            </a:r>
          </a:p>
        </p:txBody>
      </p:sp>
      <p:pic>
        <p:nvPicPr>
          <p:cNvPr id="4098" name="Picture 2" descr="Buy Fresh Gala Apples Online | Walmart Canada">
            <a:extLst>
              <a:ext uri="{FF2B5EF4-FFF2-40B4-BE49-F238E27FC236}">
                <a16:creationId xmlns:a16="http://schemas.microsoft.com/office/drawing/2014/main" id="{FC0437DC-40F4-41A7-AF80-8E2FD2083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7454" y="422822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atermelon (Có hình ảnh)">
            <a:extLst>
              <a:ext uri="{FF2B5EF4-FFF2-40B4-BE49-F238E27FC236}">
                <a16:creationId xmlns:a16="http://schemas.microsoft.com/office/drawing/2014/main" id="{8F606EA4-D85E-4846-ACB8-4FD3063BA4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6544" y="422822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ikTok videos show how to remove worms from strawberries with salt ...">
            <a:extLst>
              <a:ext uri="{FF2B5EF4-FFF2-40B4-BE49-F238E27FC236}">
                <a16:creationId xmlns:a16="http://schemas.microsoft.com/office/drawing/2014/main" id="{F9BCBDC2-3423-4281-AABA-3833998F51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6644" y="4404436"/>
            <a:ext cx="25527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387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15</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pic>
        <p:nvPicPr>
          <p:cNvPr id="5128" name="Picture 8" descr="additional-features | MiCloud">
            <a:extLst>
              <a:ext uri="{FF2B5EF4-FFF2-40B4-BE49-F238E27FC236}">
                <a16:creationId xmlns:a16="http://schemas.microsoft.com/office/drawing/2014/main" id="{0066AD13-9665-4BE0-A2DC-7C739E5CE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0" y="2238375"/>
            <a:ext cx="19050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Placeholder 18">
            <a:extLst>
              <a:ext uri="{FF2B5EF4-FFF2-40B4-BE49-F238E27FC236}">
                <a16:creationId xmlns:a16="http://schemas.microsoft.com/office/drawing/2014/main" id="{7125E42A-8C49-443A-9EEE-F92B38DBB5FA}"/>
              </a:ext>
            </a:extLst>
          </p:cNvPr>
          <p:cNvPicPr>
            <a:picLocks noGrp="1" noChangeAspect="1"/>
          </p:cNvPicPr>
          <p:nvPr>
            <p:ph type="pic" sz="quarter" idx="14"/>
          </p:nvPr>
        </p:nvPicPr>
        <p:blipFill>
          <a:blip r:embed="rId3"/>
          <a:srcRect t="3427" b="3427"/>
          <a:stretch>
            <a:fillRect/>
          </a:stretch>
        </p:blipFill>
        <p:spPr/>
      </p:pic>
      <p:sp>
        <p:nvSpPr>
          <p:cNvPr id="7" name="Title 1">
            <a:extLst>
              <a:ext uri="{FF2B5EF4-FFF2-40B4-BE49-F238E27FC236}">
                <a16:creationId xmlns:a16="http://schemas.microsoft.com/office/drawing/2014/main" id="{0EB19C60-94EA-4C31-A50C-DFB7B5A00BDF}"/>
              </a:ext>
            </a:extLst>
          </p:cNvPr>
          <p:cNvSpPr txBox="1">
            <a:spLocks/>
          </p:cNvSpPr>
          <p:nvPr/>
        </p:nvSpPr>
        <p:spPr>
          <a:xfrm>
            <a:off x="0" y="0"/>
            <a:ext cx="12192000" cy="15727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6000" dirty="0">
                <a:solidFill>
                  <a:srgbClr val="FF0000"/>
                </a:solidFill>
              </a:rPr>
              <a:t>ADDITIONAL FEATURES</a:t>
            </a:r>
          </a:p>
        </p:txBody>
      </p:sp>
    </p:spTree>
    <p:extLst>
      <p:ext uri="{BB962C8B-B14F-4D97-AF65-F5344CB8AC3E}">
        <p14:creationId xmlns:p14="http://schemas.microsoft.com/office/powerpoint/2010/main" val="3733589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1" y="941033"/>
            <a:ext cx="5876543" cy="5430317"/>
          </a:xfrm>
        </p:spPr>
        <p:txBody>
          <a:bodyPr>
            <a:normAutofit/>
          </a:bodyPr>
          <a:lstStyle/>
          <a:p>
            <a:pPr marL="457200" indent="-457200" algn="just">
              <a:buFont typeface="Arial" panose="020B0604020202020204" pitchFamily="34" charset="0"/>
              <a:buChar char="•"/>
            </a:pPr>
            <a:r>
              <a:rPr lang="en-US" sz="3600" dirty="0"/>
              <a:t>Six (06) suitable music included</a:t>
            </a:r>
          </a:p>
          <a:p>
            <a:pPr marL="457200" indent="-457200" algn="just">
              <a:buFont typeface="Arial" panose="020B0604020202020204" pitchFamily="34" charset="0"/>
              <a:buChar char="•"/>
            </a:pPr>
            <a:r>
              <a:rPr lang="en-US" sz="3600" dirty="0"/>
              <a:t>Can choose to </a:t>
            </a:r>
            <a:r>
              <a:rPr lang="en-US" sz="3600" b="1" u="sng" dirty="0"/>
              <a:t>pause or replay</a:t>
            </a:r>
            <a:r>
              <a:rPr lang="en-US" sz="3600" dirty="0"/>
              <a:t> that music again without causing troubles</a:t>
            </a:r>
          </a:p>
          <a:p>
            <a:pPr marL="457200" indent="-457200" algn="just">
              <a:buFont typeface="Arial" panose="020B0604020202020204" pitchFamily="34" charset="0"/>
              <a:buChar char="•"/>
            </a:pPr>
            <a:r>
              <a:rPr lang="en-US" sz="3600" dirty="0"/>
              <a:t>Restart function: Reset the game and randomize music </a:t>
            </a:r>
          </a:p>
          <a:p>
            <a:pPr marL="571500" indent="-571500">
              <a:buFont typeface="Arial" panose="020B0604020202020204" pitchFamily="34" charset="0"/>
              <a:buChar char="•"/>
            </a:pPr>
            <a:endParaRPr lang="en-US" sz="3600" dirty="0"/>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16</a:t>
            </a:fld>
            <a:endParaRPr lang="en-US" b="1" dirty="0"/>
          </a:p>
        </p:txBody>
      </p:sp>
      <p:sp>
        <p:nvSpPr>
          <p:cNvPr id="10" name="Title 1">
            <a:extLst>
              <a:ext uri="{FF2B5EF4-FFF2-40B4-BE49-F238E27FC236}">
                <a16:creationId xmlns:a16="http://schemas.microsoft.com/office/drawing/2014/main" id="{0E36D181-B20E-4762-96E9-E879C32B34A9}"/>
              </a:ext>
            </a:extLst>
          </p:cNvPr>
          <p:cNvSpPr txBox="1">
            <a:spLocks/>
          </p:cNvSpPr>
          <p:nvPr/>
        </p:nvSpPr>
        <p:spPr>
          <a:xfrm>
            <a:off x="0" y="8332"/>
            <a:ext cx="5876544" cy="101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Music</a:t>
            </a:r>
          </a:p>
        </p:txBody>
      </p:sp>
      <p:sp>
        <p:nvSpPr>
          <p:cNvPr id="5" name="Text Placeholder 2">
            <a:extLst>
              <a:ext uri="{FF2B5EF4-FFF2-40B4-BE49-F238E27FC236}">
                <a16:creationId xmlns:a16="http://schemas.microsoft.com/office/drawing/2014/main" id="{8ABFBB5A-0845-4E1F-934C-A0A6D79EDDA4}"/>
              </a:ext>
            </a:extLst>
          </p:cNvPr>
          <p:cNvSpPr txBox="1">
            <a:spLocks/>
          </p:cNvSpPr>
          <p:nvPr/>
        </p:nvSpPr>
        <p:spPr>
          <a:xfrm>
            <a:off x="6095999" y="941032"/>
            <a:ext cx="6096000" cy="54303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t>Immediate troubles from players. How to solve?</a:t>
            </a:r>
          </a:p>
          <a:p>
            <a:pPr marL="571500" indent="-571500" algn="just">
              <a:buFont typeface="Arial" panose="020B0604020202020204" pitchFamily="34" charset="0"/>
              <a:buChar char="•"/>
            </a:pPr>
            <a:r>
              <a:rPr lang="en-US" sz="3600" dirty="0"/>
              <a:t>Pause, Replay, Restart, Mode Changing, and Exit button </a:t>
            </a:r>
          </a:p>
          <a:p>
            <a:pPr marL="571500" indent="-571500">
              <a:buFont typeface="Arial" panose="020B0604020202020204" pitchFamily="34" charset="0"/>
              <a:buChar char="•"/>
            </a:pPr>
            <a:endParaRPr lang="en-US" sz="3600" dirty="0"/>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5876544" y="-31618"/>
            <a:ext cx="6315455" cy="101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Game Status</a:t>
            </a:r>
          </a:p>
        </p:txBody>
      </p:sp>
      <p:pic>
        <p:nvPicPr>
          <p:cNvPr id="6146" name="Picture 2" descr="Sample for Common IELTS Speaking Part 1 – Topic: Music | Cô Quỳnh ...">
            <a:extLst>
              <a:ext uri="{FF2B5EF4-FFF2-40B4-BE49-F238E27FC236}">
                <a16:creationId xmlns:a16="http://schemas.microsoft.com/office/drawing/2014/main" id="{73DDDE45-46E6-48B7-8F5F-0159ADFFD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4439" y="3231642"/>
            <a:ext cx="5159120" cy="3028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848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1" y="941033"/>
            <a:ext cx="12191999" cy="5862318"/>
          </a:xfrm>
        </p:spPr>
        <p:txBody>
          <a:bodyPr>
            <a:normAutofit/>
          </a:bodyPr>
          <a:lstStyle/>
          <a:p>
            <a:pPr marL="457200" indent="-457200" algn="just">
              <a:buFont typeface="Arial" panose="020B0604020202020204" pitchFamily="34" charset="0"/>
              <a:buChar char="•"/>
            </a:pPr>
            <a:r>
              <a:rPr lang="en-US" sz="3600" dirty="0"/>
              <a:t>Programmers wants players to achieve some extent of satisfaction through score comparison. </a:t>
            </a:r>
          </a:p>
          <a:p>
            <a:pPr marL="457200" indent="-457200" algn="just">
              <a:buFont typeface="Arial" panose="020B0604020202020204" pitchFamily="34" charset="0"/>
              <a:buChar char="•"/>
            </a:pPr>
            <a:r>
              <a:rPr lang="en-US" sz="3600" dirty="0"/>
              <a:t>No score is stored because player will continue playing over and over which decrease the working efficiency and attention, causing insomnia and headache if scores are stored</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17</a:t>
            </a:fld>
            <a:endParaRPr lang="en-US" b="1" dirty="0"/>
          </a:p>
        </p:txBody>
      </p:sp>
      <p:sp>
        <p:nvSpPr>
          <p:cNvPr id="10" name="Title 1">
            <a:extLst>
              <a:ext uri="{FF2B5EF4-FFF2-40B4-BE49-F238E27FC236}">
                <a16:creationId xmlns:a16="http://schemas.microsoft.com/office/drawing/2014/main" id="{0E36D181-B20E-4762-96E9-E879C32B34A9}"/>
              </a:ext>
            </a:extLst>
          </p:cNvPr>
          <p:cNvSpPr txBox="1">
            <a:spLocks/>
          </p:cNvSpPr>
          <p:nvPr/>
        </p:nvSpPr>
        <p:spPr>
          <a:xfrm>
            <a:off x="0" y="8332"/>
            <a:ext cx="12192000" cy="101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Score Database</a:t>
            </a:r>
          </a:p>
        </p:txBody>
      </p:sp>
      <p:sp>
        <p:nvSpPr>
          <p:cNvPr id="2" name="AutoShape 2" descr="Companies are secretly scoring you, but good luck getting your data">
            <a:extLst>
              <a:ext uri="{FF2B5EF4-FFF2-40B4-BE49-F238E27FC236}">
                <a16:creationId xmlns:a16="http://schemas.microsoft.com/office/drawing/2014/main" id="{408FE922-3D6A-4698-AD32-95F4278DDA1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6" name="Picture 4" descr="Companies are secretly scoring you, but good luck getting your data">
            <a:extLst>
              <a:ext uri="{FF2B5EF4-FFF2-40B4-BE49-F238E27FC236}">
                <a16:creationId xmlns:a16="http://schemas.microsoft.com/office/drawing/2014/main" id="{DC23DD80-4C9C-4238-B7F9-9C81E3138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9480" y="3581400"/>
            <a:ext cx="5282184" cy="2971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713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18</a:t>
            </a:fld>
            <a:endParaRPr lang="en-US" b="1" dirty="0"/>
          </a:p>
        </p:txBody>
      </p:sp>
      <p:sp>
        <p:nvSpPr>
          <p:cNvPr id="5" name="Text Placeholder 2">
            <a:extLst>
              <a:ext uri="{FF2B5EF4-FFF2-40B4-BE49-F238E27FC236}">
                <a16:creationId xmlns:a16="http://schemas.microsoft.com/office/drawing/2014/main" id="{8ABFBB5A-0845-4E1F-934C-A0A6D79EDDA4}"/>
              </a:ext>
            </a:extLst>
          </p:cNvPr>
          <p:cNvSpPr txBox="1">
            <a:spLocks/>
          </p:cNvSpPr>
          <p:nvPr/>
        </p:nvSpPr>
        <p:spPr>
          <a:xfrm>
            <a:off x="0" y="941032"/>
            <a:ext cx="12191999" cy="54303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4400" dirty="0"/>
              <a:t>Six (06) different Game Mode: Single Easy, Single Hard, Single Brutal, Double Easy, Double Hard, Double Brutal (changeable).</a:t>
            </a:r>
          </a:p>
          <a:p>
            <a:pPr marL="571500" indent="-571500" algn="just">
              <a:buFont typeface="Arial" panose="020B0604020202020204" pitchFamily="34" charset="0"/>
              <a:buChar char="•"/>
            </a:pPr>
            <a:r>
              <a:rPr lang="en-US" sz="4400" dirty="0"/>
              <a:t>Differentiating by “Delay” variable, Game Rules, and Obstacles </a:t>
            </a:r>
          </a:p>
          <a:p>
            <a:pPr marL="571500" indent="-571500">
              <a:buFont typeface="Arial" panose="020B0604020202020204" pitchFamily="34" charset="0"/>
              <a:buChar char="•"/>
            </a:pPr>
            <a:endParaRPr lang="en-US" sz="4400" dirty="0"/>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0" y="0"/>
            <a:ext cx="12191999" cy="1042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Game Mode (Part 01)</a:t>
            </a:r>
          </a:p>
        </p:txBody>
      </p:sp>
      <p:pic>
        <p:nvPicPr>
          <p:cNvPr id="6148" name="Picture 4" descr="Phiên bản cũ của Gaming Mode - The Ultimate Game Experience ...">
            <a:extLst>
              <a:ext uri="{FF2B5EF4-FFF2-40B4-BE49-F238E27FC236}">
                <a16:creationId xmlns:a16="http://schemas.microsoft.com/office/drawing/2014/main" id="{2E3C431A-2DF1-45EC-8405-151369844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4925" y="2812166"/>
            <a:ext cx="4500215" cy="4500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376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19</a:t>
            </a:fld>
            <a:endParaRPr lang="en-US" b="1" dirty="0"/>
          </a:p>
        </p:txBody>
      </p:sp>
      <mc:AlternateContent xmlns:mc="http://schemas.openxmlformats.org/markup-compatibility/2006" xmlns:a14="http://schemas.microsoft.com/office/drawing/2010/main">
        <mc:Choice Requires="a14">
          <p:sp>
            <p:nvSpPr>
              <p:cNvPr id="5" name="Text Placeholder 2">
                <a:extLst>
                  <a:ext uri="{FF2B5EF4-FFF2-40B4-BE49-F238E27FC236}">
                    <a16:creationId xmlns:a16="http://schemas.microsoft.com/office/drawing/2014/main" id="{8ABFBB5A-0845-4E1F-934C-A0A6D79EDDA4}"/>
                  </a:ext>
                </a:extLst>
              </p:cNvPr>
              <p:cNvSpPr txBox="1">
                <a:spLocks/>
              </p:cNvSpPr>
              <p:nvPr/>
            </p:nvSpPr>
            <p:spPr>
              <a:xfrm>
                <a:off x="1" y="941033"/>
                <a:ext cx="11972543" cy="235080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t>Delay variable determines the speed of snake.</a:t>
                </a:r>
              </a:p>
              <a:p>
                <a:pPr marL="571500" indent="-571500" algn="just">
                  <a:buFont typeface="Arial" panose="020B0604020202020204" pitchFamily="34" charset="0"/>
                  <a:buChar char="•"/>
                </a:pPr>
                <a:r>
                  <a:rPr lang="en-US" sz="3600" b="1" dirty="0"/>
                  <a:t>Easy</a:t>
                </a:r>
                <a:r>
                  <a:rPr lang="en-US" sz="3600" dirty="0"/>
                  <a:t>: </a:t>
                </a:r>
                <a14:m>
                  <m:oMath xmlns:m="http://schemas.openxmlformats.org/officeDocument/2006/math">
                    <m:r>
                      <a:rPr lang="en-US" sz="3600" i="1">
                        <a:latin typeface="Cambria Math" panose="02040503050406030204" pitchFamily="18" charset="0"/>
                      </a:rPr>
                      <m:t>𝐷𝑒𝑙𝑎𝑦</m:t>
                    </m:r>
                    <m:r>
                      <a:rPr lang="en-US" sz="3600" i="1">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0.15(1−05%)</m:t>
                        </m:r>
                      </m:e>
                      <m:sup>
                        <m:r>
                          <a:rPr lang="en-US" sz="3600" i="1">
                            <a:latin typeface="Cambria Math" panose="02040503050406030204" pitchFamily="18" charset="0"/>
                          </a:rPr>
                          <m:t>𝑖𝑛𝑡</m:t>
                        </m:r>
                        <m:r>
                          <a:rPr lang="en-US" sz="3600" i="1">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rPr>
                              <m:t>𝑇𝑖𝑚𝑒</m:t>
                            </m:r>
                          </m:num>
                          <m:den>
                            <m:r>
                              <a:rPr lang="en-US" sz="3600" i="1">
                                <a:latin typeface="Cambria Math" panose="02040503050406030204" pitchFamily="18" charset="0"/>
                              </a:rPr>
                              <m:t>30</m:t>
                            </m:r>
                          </m:den>
                        </m:f>
                      </m:sup>
                    </m:sSup>
                  </m:oMath>
                </a14:m>
                <a:r>
                  <a:rPr lang="en-US" sz="3600" dirty="0"/>
                  <a:t> </a:t>
                </a:r>
              </a:p>
              <a:p>
                <a:pPr marL="571500" indent="-571500">
                  <a:buFont typeface="Arial" panose="020B0604020202020204" pitchFamily="34" charset="0"/>
                  <a:buChar char="•"/>
                </a:pPr>
                <a:r>
                  <a:rPr lang="en-US" sz="3600" b="1" dirty="0"/>
                  <a:t>Hard</a:t>
                </a:r>
                <a:r>
                  <a:rPr lang="en-US" sz="3600" dirty="0"/>
                  <a:t>: </a:t>
                </a:r>
                <a14:m>
                  <m:oMath xmlns:m="http://schemas.openxmlformats.org/officeDocument/2006/math">
                    <m:r>
                      <a:rPr lang="en-US" sz="3600" i="1">
                        <a:latin typeface="Cambria Math" panose="02040503050406030204" pitchFamily="18" charset="0"/>
                      </a:rPr>
                      <m:t>𝐷𝑒𝑙𝑎𝑦</m:t>
                    </m:r>
                    <m:r>
                      <a:rPr lang="en-US" sz="3600" i="1">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0.10(1−10%)</m:t>
                        </m:r>
                      </m:e>
                      <m:sup>
                        <m:r>
                          <a:rPr lang="en-US" sz="3600" i="1">
                            <a:latin typeface="Cambria Math" panose="02040503050406030204" pitchFamily="18" charset="0"/>
                          </a:rPr>
                          <m:t>𝑖𝑛𝑡</m:t>
                        </m:r>
                        <m:r>
                          <a:rPr lang="en-US" sz="3600" i="1">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rPr>
                              <m:t>𝑇𝑖𝑚𝑒</m:t>
                            </m:r>
                          </m:num>
                          <m:den>
                            <m:r>
                              <a:rPr lang="en-US" sz="3600" i="1">
                                <a:latin typeface="Cambria Math" panose="02040503050406030204" pitchFamily="18" charset="0"/>
                              </a:rPr>
                              <m:t>30</m:t>
                            </m:r>
                          </m:den>
                        </m:f>
                      </m:sup>
                    </m:sSup>
                  </m:oMath>
                </a14:m>
                <a:endParaRPr lang="en-US" sz="3600" dirty="0"/>
              </a:p>
              <a:p>
                <a:pPr marL="571500" indent="-571500" algn="just">
                  <a:buFont typeface="Arial" panose="020B0604020202020204" pitchFamily="34" charset="0"/>
                  <a:buChar char="•"/>
                </a:pPr>
                <a:endParaRPr lang="en-US" sz="3600" dirty="0"/>
              </a:p>
            </p:txBody>
          </p:sp>
        </mc:Choice>
        <mc:Fallback xmlns="">
          <p:sp>
            <p:nvSpPr>
              <p:cNvPr id="5" name="Text Placeholder 2">
                <a:extLst>
                  <a:ext uri="{FF2B5EF4-FFF2-40B4-BE49-F238E27FC236}">
                    <a16:creationId xmlns:a16="http://schemas.microsoft.com/office/drawing/2014/main" id="{8ABFBB5A-0845-4E1F-934C-A0A6D79EDDA4}"/>
                  </a:ext>
                </a:extLst>
              </p:cNvPr>
              <p:cNvSpPr txBox="1">
                <a:spLocks noRot="1" noChangeAspect="1" noMove="1" noResize="1" noEditPoints="1" noAdjustHandles="1" noChangeArrowheads="1" noChangeShapeType="1" noTextEdit="1"/>
              </p:cNvSpPr>
              <p:nvPr/>
            </p:nvSpPr>
            <p:spPr>
              <a:xfrm>
                <a:off x="1" y="941033"/>
                <a:ext cx="11972543" cy="2350808"/>
              </a:xfrm>
              <a:prstGeom prst="rect">
                <a:avLst/>
              </a:prstGeom>
              <a:blipFill>
                <a:blip r:embed="rId2"/>
                <a:stretch>
                  <a:fillRect l="-1375" t="-6218" b="-5440"/>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4131E5BE-6728-482C-AEF9-27942B26588E}"/>
              </a:ext>
            </a:extLst>
          </p:cNvPr>
          <p:cNvSpPr txBox="1">
            <a:spLocks/>
          </p:cNvSpPr>
          <p:nvPr/>
        </p:nvSpPr>
        <p:spPr>
          <a:xfrm>
            <a:off x="0" y="0"/>
            <a:ext cx="12191999" cy="1042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Game Mode (Part 02) – Delay variable</a:t>
            </a:r>
          </a:p>
        </p:txBody>
      </p:sp>
      <p:pic>
        <p:nvPicPr>
          <p:cNvPr id="11266" name="Picture 2" descr="Top Digital Agencies Know: When it Comes to Website Design - Speed ...">
            <a:extLst>
              <a:ext uri="{FF2B5EF4-FFF2-40B4-BE49-F238E27FC236}">
                <a16:creationId xmlns:a16="http://schemas.microsoft.com/office/drawing/2014/main" id="{C54F00D4-26A5-40C1-8F6D-9024785AA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1880" y="3291841"/>
            <a:ext cx="4748783" cy="296439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682AAAC7-4C77-418E-B461-E36D3D01FA9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FC759D1E-2E9D-43F7-887A-D15B5F2DF2F2}"/>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60209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04200" y="4522576"/>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067412" y="4637400"/>
            <a:ext cx="4648200" cy="985000"/>
          </a:xfrm>
        </p:spPr>
        <p:txBody>
          <a:bodyPr>
            <a:noAutofit/>
          </a:bodyPr>
          <a:lstStyle/>
          <a:p>
            <a:pPr algn="ctr"/>
            <a:r>
              <a:rPr lang="en-US" dirty="0"/>
              <a:t>About Us</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xfrm>
            <a:off x="9138306" y="6380699"/>
            <a:ext cx="2743200" cy="365125"/>
          </a:xfrm>
          <a:solidFill>
            <a:schemeClr val="tx1">
              <a:lumMod val="95000"/>
              <a:lumOff val="5000"/>
            </a:schemeClr>
          </a:solidFill>
        </p:spPr>
        <p:txBody>
          <a:bodyPr/>
          <a:lstStyle/>
          <a:p>
            <a:fld id="{19B51A1E-902D-48AF-9020-955120F399B6}" type="slidenum">
              <a:rPr lang="en-US" sz="1600" b="1" smtClean="0">
                <a:latin typeface="Ebrima" panose="02000000000000000000" pitchFamily="2" charset="0"/>
                <a:ea typeface="Ebrima" panose="02000000000000000000" pitchFamily="2" charset="0"/>
                <a:cs typeface="Ebrima" panose="02000000000000000000" pitchFamily="2" charset="0"/>
              </a:rPr>
              <a:pPr/>
              <a:t>2</a:t>
            </a:fld>
            <a:endParaRPr lang="en-US" sz="1600" b="1" dirty="0">
              <a:latin typeface="Ebrima" panose="02000000000000000000" pitchFamily="2" charset="0"/>
              <a:ea typeface="Ebrima" panose="02000000000000000000" pitchFamily="2" charset="0"/>
              <a:cs typeface="Ebrima" panose="02000000000000000000" pitchFamily="2" charset="0"/>
            </a:endParaRPr>
          </a:p>
        </p:txBody>
      </p:sp>
      <p:pic>
        <p:nvPicPr>
          <p:cNvPr id="7" name="Picture 6">
            <a:extLst>
              <a:ext uri="{FF2B5EF4-FFF2-40B4-BE49-F238E27FC236}">
                <a16:creationId xmlns:a16="http://schemas.microsoft.com/office/drawing/2014/main" id="{D6395E90-F4DE-4BA3-A7B6-E076C010C3DA}"/>
              </a:ext>
            </a:extLst>
          </p:cNvPr>
          <p:cNvPicPr>
            <a:picLocks noChangeAspect="1"/>
          </p:cNvPicPr>
          <p:nvPr/>
        </p:nvPicPr>
        <p:blipFill>
          <a:blip r:embed="rId3"/>
          <a:stretch>
            <a:fillRect/>
          </a:stretch>
        </p:blipFill>
        <p:spPr>
          <a:xfrm>
            <a:off x="1108341" y="362655"/>
            <a:ext cx="3879318" cy="3918278"/>
          </a:xfrm>
          <a:prstGeom prst="rect">
            <a:avLst/>
          </a:prstGeom>
        </p:spPr>
      </p:pic>
      <p:sp>
        <p:nvSpPr>
          <p:cNvPr id="12" name="Subtitle 2">
            <a:extLst>
              <a:ext uri="{FF2B5EF4-FFF2-40B4-BE49-F238E27FC236}">
                <a16:creationId xmlns:a16="http://schemas.microsoft.com/office/drawing/2014/main" id="{E3655FB9-EA8A-4022-9157-07BB039C6A8F}"/>
              </a:ext>
            </a:extLst>
          </p:cNvPr>
          <p:cNvSpPr txBox="1">
            <a:spLocks/>
          </p:cNvSpPr>
          <p:nvPr/>
        </p:nvSpPr>
        <p:spPr>
          <a:xfrm>
            <a:off x="0" y="4280933"/>
            <a:ext cx="6096000" cy="1187388"/>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solidFill>
                  <a:srgbClr val="FF0000"/>
                </a:solidFill>
                <a:latin typeface="Calibri" panose="020F0502020204030204" pitchFamily="34" charset="0"/>
                <a:cs typeface="Calibri" panose="020F0502020204030204" pitchFamily="34" charset="0"/>
              </a:rPr>
              <a:t>Leader: PHAM HOANG MINH  </a:t>
            </a:r>
          </a:p>
          <a:p>
            <a:pPr marL="0" indent="0" algn="ctr">
              <a:buNone/>
            </a:pPr>
            <a:r>
              <a:rPr lang="en-US" sz="3600" dirty="0">
                <a:solidFill>
                  <a:srgbClr val="FF0000"/>
                </a:solidFill>
                <a:latin typeface="Calibri" panose="020F0502020204030204" pitchFamily="34" charset="0"/>
                <a:cs typeface="Calibri" panose="020F0502020204030204" pitchFamily="34" charset="0"/>
              </a:rPr>
              <a:t>ID: ITITIU19031 (30%)</a:t>
            </a:r>
          </a:p>
        </p:txBody>
      </p:sp>
    </p:spTree>
    <p:extLst>
      <p:ext uri="{BB962C8B-B14F-4D97-AF65-F5344CB8AC3E}">
        <p14:creationId xmlns:p14="http://schemas.microsoft.com/office/powerpoint/2010/main" val="1329746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20</a:t>
            </a:fld>
            <a:endParaRPr lang="en-US" b="1" dirty="0"/>
          </a:p>
        </p:txBody>
      </p:sp>
      <p:sp>
        <p:nvSpPr>
          <p:cNvPr id="5" name="Text Placeholder 2">
            <a:extLst>
              <a:ext uri="{FF2B5EF4-FFF2-40B4-BE49-F238E27FC236}">
                <a16:creationId xmlns:a16="http://schemas.microsoft.com/office/drawing/2014/main" id="{8ABFBB5A-0845-4E1F-934C-A0A6D79EDDA4}"/>
              </a:ext>
            </a:extLst>
          </p:cNvPr>
          <p:cNvSpPr txBox="1">
            <a:spLocks/>
          </p:cNvSpPr>
          <p:nvPr/>
        </p:nvSpPr>
        <p:spPr>
          <a:xfrm>
            <a:off x="1" y="941032"/>
            <a:ext cx="7068311" cy="54303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gn="just">
              <a:buFont typeface="Symbol" panose="05050102010706020507" pitchFamily="18" charset="2"/>
              <a:buChar char="Þ"/>
            </a:pPr>
            <a:r>
              <a:rPr lang="en-US" sz="3600" dirty="0"/>
              <a:t>Most will fail after 15 minutes in Easy Mode and 7.5 - 10 minutes in Hard Mode and 5 minutes after 5 minutes in Brutal.</a:t>
            </a:r>
          </a:p>
          <a:p>
            <a:pPr algn="just"/>
            <a:r>
              <a:rPr lang="en-US" sz="3600" dirty="0"/>
              <a:t>(Human Reaction ranging from 0.1 s &lt;-&gt; 0.3 s) </a:t>
            </a:r>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0" y="0"/>
            <a:ext cx="12191999" cy="1042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Game Mode (Part 02) – Delay variable</a:t>
            </a:r>
          </a:p>
        </p:txBody>
      </p:sp>
      <p:pic>
        <p:nvPicPr>
          <p:cNvPr id="11266" name="Picture 2" descr="Top Digital Agencies Know: When it Comes to Website Design - Speed ...">
            <a:extLst>
              <a:ext uri="{FF2B5EF4-FFF2-40B4-BE49-F238E27FC236}">
                <a16:creationId xmlns:a16="http://schemas.microsoft.com/office/drawing/2014/main" id="{C54F00D4-26A5-40C1-8F6D-9024785AA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761" y="913600"/>
            <a:ext cx="4748783" cy="296439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682AAAC7-4C77-418E-B461-E36D3D01FA9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FC759D1E-2E9D-43F7-887A-D15B5F2DF2F2}"/>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138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21</a:t>
            </a:fld>
            <a:endParaRPr lang="en-US" b="1" dirty="0"/>
          </a:p>
        </p:txBody>
      </p:sp>
      <p:graphicFrame>
        <p:nvGraphicFramePr>
          <p:cNvPr id="2" name="Table 1">
            <a:extLst>
              <a:ext uri="{FF2B5EF4-FFF2-40B4-BE49-F238E27FC236}">
                <a16:creationId xmlns:a16="http://schemas.microsoft.com/office/drawing/2014/main" id="{B86516A4-C016-4121-9425-6DEF245582B9}"/>
              </a:ext>
            </a:extLst>
          </p:cNvPr>
          <p:cNvGraphicFramePr>
            <a:graphicFrameLocks noGrp="1"/>
          </p:cNvGraphicFramePr>
          <p:nvPr>
            <p:extLst>
              <p:ext uri="{D42A27DB-BD31-4B8C-83A1-F6EECF244321}">
                <p14:modId xmlns:p14="http://schemas.microsoft.com/office/powerpoint/2010/main" val="1481407963"/>
              </p:ext>
            </p:extLst>
          </p:nvPr>
        </p:nvGraphicFramePr>
        <p:xfrm>
          <a:off x="1" y="0"/>
          <a:ext cx="12192000" cy="6858000"/>
        </p:xfrm>
        <a:graphic>
          <a:graphicData uri="http://schemas.openxmlformats.org/drawingml/2006/table">
            <a:tbl>
              <a:tblPr firstRow="1" firstCol="1" bandRow="1">
                <a:tableStyleId>{5C22544A-7EE6-4342-B048-85BDC9FD1C3A}</a:tableStyleId>
              </a:tblPr>
              <a:tblGrid>
                <a:gridCol w="4063180">
                  <a:extLst>
                    <a:ext uri="{9D8B030D-6E8A-4147-A177-3AD203B41FA5}">
                      <a16:colId xmlns:a16="http://schemas.microsoft.com/office/drawing/2014/main" val="3647834819"/>
                    </a:ext>
                  </a:extLst>
                </a:gridCol>
                <a:gridCol w="4064410">
                  <a:extLst>
                    <a:ext uri="{9D8B030D-6E8A-4147-A177-3AD203B41FA5}">
                      <a16:colId xmlns:a16="http://schemas.microsoft.com/office/drawing/2014/main" val="514740672"/>
                    </a:ext>
                  </a:extLst>
                </a:gridCol>
                <a:gridCol w="4064410">
                  <a:extLst>
                    <a:ext uri="{9D8B030D-6E8A-4147-A177-3AD203B41FA5}">
                      <a16:colId xmlns:a16="http://schemas.microsoft.com/office/drawing/2014/main" val="3636908775"/>
                    </a:ext>
                  </a:extLst>
                </a:gridCol>
              </a:tblGrid>
              <a:tr h="571500">
                <a:tc>
                  <a:txBody>
                    <a:bodyPr/>
                    <a:lstStyle/>
                    <a:p>
                      <a:pPr algn="ctr">
                        <a:lnSpc>
                          <a:spcPct val="120000"/>
                        </a:lnSpc>
                        <a:spcBef>
                          <a:spcPts val="200"/>
                        </a:spcBef>
                        <a:spcAft>
                          <a:spcPts val="200"/>
                        </a:spcAft>
                      </a:pPr>
                      <a:r>
                        <a:rPr lang="en-US" sz="3200" dirty="0">
                          <a:effectLst/>
                        </a:rPr>
                        <a:t>Time Passed (s)</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a:effectLst/>
                        </a:rPr>
                        <a:t>Delay (s) in Easy Mode</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a:effectLst/>
                        </a:rPr>
                        <a:t>Delay (s) in Hard Mode</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56515362"/>
                  </a:ext>
                </a:extLst>
              </a:tr>
              <a:tr h="571500">
                <a:tc>
                  <a:txBody>
                    <a:bodyPr/>
                    <a:lstStyle/>
                    <a:p>
                      <a:pPr algn="ctr">
                        <a:lnSpc>
                          <a:spcPct val="120000"/>
                        </a:lnSpc>
                        <a:spcBef>
                          <a:spcPts val="200"/>
                        </a:spcBef>
                        <a:spcAft>
                          <a:spcPts val="200"/>
                        </a:spcAft>
                      </a:pPr>
                      <a:r>
                        <a:rPr lang="en-US" sz="3200">
                          <a:effectLst/>
                        </a:rPr>
                        <a:t>0</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0.15</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a:effectLst/>
                        </a:rPr>
                        <a:t>0.1</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4786559"/>
                  </a:ext>
                </a:extLst>
              </a:tr>
              <a:tr h="571500">
                <a:tc>
                  <a:txBody>
                    <a:bodyPr/>
                    <a:lstStyle/>
                    <a:p>
                      <a:pPr algn="ctr">
                        <a:lnSpc>
                          <a:spcPct val="120000"/>
                        </a:lnSpc>
                        <a:spcBef>
                          <a:spcPts val="200"/>
                        </a:spcBef>
                        <a:spcAft>
                          <a:spcPts val="200"/>
                        </a:spcAft>
                      </a:pPr>
                      <a:r>
                        <a:rPr lang="en-US" sz="3200" dirty="0">
                          <a:effectLst/>
                        </a:rPr>
                        <a:t>60</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a:effectLst/>
                        </a:rPr>
                        <a:t>0.1353</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0.081</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7830169"/>
                  </a:ext>
                </a:extLst>
              </a:tr>
              <a:tr h="571500">
                <a:tc>
                  <a:txBody>
                    <a:bodyPr/>
                    <a:lstStyle/>
                    <a:p>
                      <a:pPr algn="ctr">
                        <a:lnSpc>
                          <a:spcPct val="120000"/>
                        </a:lnSpc>
                        <a:spcBef>
                          <a:spcPts val="200"/>
                        </a:spcBef>
                        <a:spcAft>
                          <a:spcPts val="200"/>
                        </a:spcAft>
                      </a:pPr>
                      <a:r>
                        <a:rPr lang="en-US" sz="3200">
                          <a:effectLst/>
                        </a:rPr>
                        <a:t>240</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0.0995</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0.0478</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82963107"/>
                  </a:ext>
                </a:extLst>
              </a:tr>
              <a:tr h="571500">
                <a:tc>
                  <a:txBody>
                    <a:bodyPr/>
                    <a:lstStyle/>
                    <a:p>
                      <a:pPr algn="ctr">
                        <a:lnSpc>
                          <a:spcPct val="120000"/>
                        </a:lnSpc>
                        <a:spcBef>
                          <a:spcPts val="200"/>
                        </a:spcBef>
                        <a:spcAft>
                          <a:spcPts val="200"/>
                        </a:spcAft>
                      </a:pPr>
                      <a:r>
                        <a:rPr lang="en-US" sz="3200">
                          <a:effectLst/>
                        </a:rPr>
                        <a:t>300</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0.0898</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0.0348</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21854327"/>
                  </a:ext>
                </a:extLst>
              </a:tr>
              <a:tr h="571500">
                <a:tc>
                  <a:txBody>
                    <a:bodyPr/>
                    <a:lstStyle/>
                    <a:p>
                      <a:pPr algn="ctr">
                        <a:lnSpc>
                          <a:spcPct val="120000"/>
                        </a:lnSpc>
                        <a:spcBef>
                          <a:spcPts val="200"/>
                        </a:spcBef>
                        <a:spcAft>
                          <a:spcPts val="200"/>
                        </a:spcAft>
                      </a:pPr>
                      <a:r>
                        <a:rPr lang="en-US" sz="3200" dirty="0">
                          <a:effectLst/>
                        </a:rPr>
                        <a:t>450</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0.0694</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a:effectLst/>
                        </a:rPr>
                        <a:t>0.0205</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125332244"/>
                  </a:ext>
                </a:extLst>
              </a:tr>
              <a:tr h="571500">
                <a:tc>
                  <a:txBody>
                    <a:bodyPr/>
                    <a:lstStyle/>
                    <a:p>
                      <a:pPr algn="ctr">
                        <a:lnSpc>
                          <a:spcPct val="120000"/>
                        </a:lnSpc>
                        <a:spcBef>
                          <a:spcPts val="200"/>
                        </a:spcBef>
                        <a:spcAft>
                          <a:spcPts val="200"/>
                        </a:spcAft>
                      </a:pPr>
                      <a:r>
                        <a:rPr lang="en-US" sz="3200">
                          <a:effectLst/>
                        </a:rPr>
                        <a:t>600</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0.0537</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0.0121</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9294119"/>
                  </a:ext>
                </a:extLst>
              </a:tr>
              <a:tr h="571500">
                <a:tc>
                  <a:txBody>
                    <a:bodyPr/>
                    <a:lstStyle/>
                    <a:p>
                      <a:pPr algn="ctr">
                        <a:lnSpc>
                          <a:spcPct val="120000"/>
                        </a:lnSpc>
                        <a:spcBef>
                          <a:spcPts val="200"/>
                        </a:spcBef>
                        <a:spcAft>
                          <a:spcPts val="200"/>
                        </a:spcAft>
                      </a:pPr>
                      <a:r>
                        <a:rPr lang="en-US" sz="3200" dirty="0">
                          <a:effectLst/>
                        </a:rPr>
                        <a:t>900</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0.0323</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a:effectLst/>
                        </a:rPr>
                        <a:t>4.239 x 10</a:t>
                      </a:r>
                      <a:r>
                        <a:rPr lang="en-US" sz="3200" baseline="30000">
                          <a:effectLst/>
                        </a:rPr>
                        <a:t>-3</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66769526"/>
                  </a:ext>
                </a:extLst>
              </a:tr>
              <a:tr h="571500">
                <a:tc>
                  <a:txBody>
                    <a:bodyPr/>
                    <a:lstStyle/>
                    <a:p>
                      <a:pPr algn="ctr">
                        <a:lnSpc>
                          <a:spcPct val="120000"/>
                        </a:lnSpc>
                        <a:spcBef>
                          <a:spcPts val="200"/>
                        </a:spcBef>
                        <a:spcAft>
                          <a:spcPts val="200"/>
                        </a:spcAft>
                      </a:pPr>
                      <a:r>
                        <a:rPr lang="en-US" sz="3200" dirty="0">
                          <a:effectLst/>
                        </a:rPr>
                        <a:t>1200</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0.0193</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1.478 x 10</a:t>
                      </a:r>
                      <a:r>
                        <a:rPr lang="en-US" sz="3200" baseline="30000" dirty="0">
                          <a:effectLst/>
                        </a:rPr>
                        <a:t>-3</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46740683"/>
                  </a:ext>
                </a:extLst>
              </a:tr>
              <a:tr h="571500">
                <a:tc>
                  <a:txBody>
                    <a:bodyPr/>
                    <a:lstStyle/>
                    <a:p>
                      <a:pPr algn="ctr">
                        <a:lnSpc>
                          <a:spcPct val="120000"/>
                        </a:lnSpc>
                        <a:spcBef>
                          <a:spcPts val="200"/>
                        </a:spcBef>
                        <a:spcAft>
                          <a:spcPts val="200"/>
                        </a:spcAft>
                      </a:pPr>
                      <a:r>
                        <a:rPr lang="en-US" sz="3200">
                          <a:effectLst/>
                        </a:rPr>
                        <a:t>1800</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a:effectLst/>
                        </a:rPr>
                        <a:t>6.91 x 10</a:t>
                      </a:r>
                      <a:r>
                        <a:rPr lang="en-US" sz="3200" baseline="30000">
                          <a:effectLst/>
                        </a:rPr>
                        <a:t>-3</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1.797 x 10</a:t>
                      </a:r>
                      <a:r>
                        <a:rPr lang="en-US" sz="3200" baseline="30000" dirty="0">
                          <a:effectLst/>
                        </a:rPr>
                        <a:t>-4</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22565105"/>
                  </a:ext>
                </a:extLst>
              </a:tr>
              <a:tr h="571500">
                <a:tc>
                  <a:txBody>
                    <a:bodyPr/>
                    <a:lstStyle/>
                    <a:p>
                      <a:pPr algn="ctr">
                        <a:lnSpc>
                          <a:spcPct val="120000"/>
                        </a:lnSpc>
                        <a:spcBef>
                          <a:spcPts val="200"/>
                        </a:spcBef>
                        <a:spcAft>
                          <a:spcPts val="200"/>
                        </a:spcAft>
                      </a:pPr>
                      <a:r>
                        <a:rPr lang="en-US" sz="3200">
                          <a:effectLst/>
                        </a:rPr>
                        <a:t>2400</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2.477 x 10</a:t>
                      </a:r>
                      <a:r>
                        <a:rPr lang="en-US" sz="3200" baseline="30000" dirty="0">
                          <a:effectLst/>
                        </a:rPr>
                        <a:t>-3</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2.185 x 10</a:t>
                      </a:r>
                      <a:r>
                        <a:rPr lang="en-US" sz="3200" baseline="30000" dirty="0">
                          <a:effectLst/>
                        </a:rPr>
                        <a:t>-5</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63462203"/>
                  </a:ext>
                </a:extLst>
              </a:tr>
              <a:tr h="571500">
                <a:tc>
                  <a:txBody>
                    <a:bodyPr/>
                    <a:lstStyle/>
                    <a:p>
                      <a:pPr algn="ctr">
                        <a:lnSpc>
                          <a:spcPct val="120000"/>
                        </a:lnSpc>
                        <a:spcBef>
                          <a:spcPts val="200"/>
                        </a:spcBef>
                        <a:spcAft>
                          <a:spcPts val="200"/>
                        </a:spcAft>
                      </a:pPr>
                      <a:r>
                        <a:rPr lang="en-US" sz="3200">
                          <a:effectLst/>
                        </a:rPr>
                        <a:t>3600</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a:effectLst/>
                        </a:rPr>
                        <a:t>3.184 x 10</a:t>
                      </a:r>
                      <a:r>
                        <a:rPr lang="en-US" sz="3200" baseline="30000">
                          <a:effectLst/>
                        </a:rPr>
                        <a:t>-4</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3.229 x 10</a:t>
                      </a:r>
                      <a:r>
                        <a:rPr lang="en-US" sz="3200" baseline="30000" dirty="0">
                          <a:effectLst/>
                        </a:rPr>
                        <a:t>-7</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20494306"/>
                  </a:ext>
                </a:extLst>
              </a:tr>
            </a:tbl>
          </a:graphicData>
        </a:graphic>
      </p:graphicFrame>
    </p:spTree>
    <p:extLst>
      <p:ext uri="{BB962C8B-B14F-4D97-AF65-F5344CB8AC3E}">
        <p14:creationId xmlns:p14="http://schemas.microsoft.com/office/powerpoint/2010/main" val="2170433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he Game Rules - Đánh giá | Facebook">
            <a:extLst>
              <a:ext uri="{FF2B5EF4-FFF2-40B4-BE49-F238E27FC236}">
                <a16:creationId xmlns:a16="http://schemas.microsoft.com/office/drawing/2014/main" id="{78D10883-2754-464C-9301-CB5C83DBE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158" y="3429000"/>
            <a:ext cx="4156138" cy="4156138"/>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22</a:t>
            </a:fld>
            <a:endParaRPr lang="en-US" b="1" dirty="0"/>
          </a:p>
        </p:txBody>
      </p:sp>
      <p:sp>
        <p:nvSpPr>
          <p:cNvPr id="5" name="Text Placeholder 2">
            <a:extLst>
              <a:ext uri="{FF2B5EF4-FFF2-40B4-BE49-F238E27FC236}">
                <a16:creationId xmlns:a16="http://schemas.microsoft.com/office/drawing/2014/main" id="{8ABFBB5A-0845-4E1F-934C-A0A6D79EDDA4}"/>
              </a:ext>
            </a:extLst>
          </p:cNvPr>
          <p:cNvSpPr txBox="1">
            <a:spLocks/>
          </p:cNvSpPr>
          <p:nvPr/>
        </p:nvSpPr>
        <p:spPr>
          <a:xfrm>
            <a:off x="0" y="941032"/>
            <a:ext cx="6096000" cy="577048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5400" b="1" dirty="0"/>
              <a:t>EASY MODE</a:t>
            </a:r>
          </a:p>
          <a:p>
            <a:pPr marL="571500" indent="-571500" algn="just">
              <a:buFont typeface="Arial" panose="020B0604020202020204" pitchFamily="34" charset="0"/>
              <a:buChar char="•"/>
            </a:pPr>
            <a:r>
              <a:rPr lang="en-US" sz="4000" dirty="0"/>
              <a:t>Snake can pass wall, bite himself or other Snake</a:t>
            </a:r>
          </a:p>
          <a:p>
            <a:pPr marL="571500" indent="-571500" algn="just">
              <a:buFont typeface="Arial" panose="020B0604020202020204" pitchFamily="34" charset="0"/>
              <a:buChar char="•"/>
            </a:pPr>
            <a:r>
              <a:rPr lang="en-US" sz="4000" dirty="0"/>
              <a:t>Low Speed Initial, less Obstacles (still random)</a:t>
            </a:r>
          </a:p>
          <a:p>
            <a:pPr marL="571500" indent="-571500">
              <a:buFont typeface="Arial" panose="020B0604020202020204" pitchFamily="34" charset="0"/>
              <a:buChar char="•"/>
            </a:pPr>
            <a:endParaRPr lang="en-US" sz="4400" dirty="0"/>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0" y="0"/>
            <a:ext cx="12191999" cy="1042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Game Mode (Part 03) – Game Rules</a:t>
            </a:r>
          </a:p>
        </p:txBody>
      </p:sp>
      <p:sp>
        <p:nvSpPr>
          <p:cNvPr id="7" name="Text Placeholder 2">
            <a:extLst>
              <a:ext uri="{FF2B5EF4-FFF2-40B4-BE49-F238E27FC236}">
                <a16:creationId xmlns:a16="http://schemas.microsoft.com/office/drawing/2014/main" id="{4B5AC75E-FFFC-4E00-8F8A-685B994E583A}"/>
              </a:ext>
            </a:extLst>
          </p:cNvPr>
          <p:cNvSpPr txBox="1">
            <a:spLocks/>
          </p:cNvSpPr>
          <p:nvPr/>
        </p:nvSpPr>
        <p:spPr>
          <a:xfrm>
            <a:off x="6096000" y="924755"/>
            <a:ext cx="6178963" cy="577048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5400" b="1" dirty="0"/>
              <a:t>HARD MODE</a:t>
            </a:r>
          </a:p>
          <a:p>
            <a:pPr marL="571500" indent="-571500" algn="just">
              <a:buFont typeface="Arial" panose="020B0604020202020204" pitchFamily="34" charset="0"/>
              <a:buChar char="•"/>
            </a:pPr>
            <a:r>
              <a:rPr lang="en-US" sz="4000" dirty="0"/>
              <a:t>Snake cannot pass wall, or bite other Snake</a:t>
            </a:r>
          </a:p>
          <a:p>
            <a:pPr marL="571500" indent="-571500" algn="just">
              <a:buFont typeface="Arial" panose="020B0604020202020204" pitchFamily="34" charset="0"/>
              <a:buChar char="•"/>
            </a:pPr>
            <a:r>
              <a:rPr lang="en-US" sz="4000" dirty="0"/>
              <a:t>High Speed Initial, more Obstacles (still random)</a:t>
            </a:r>
          </a:p>
          <a:p>
            <a:pPr marL="571500" indent="-571500">
              <a:buFont typeface="Arial" panose="020B0604020202020204" pitchFamily="34" charset="0"/>
              <a:buChar char="•"/>
            </a:pPr>
            <a:endParaRPr lang="en-US" sz="4400" dirty="0"/>
          </a:p>
        </p:txBody>
      </p:sp>
    </p:spTree>
    <p:extLst>
      <p:ext uri="{BB962C8B-B14F-4D97-AF65-F5344CB8AC3E}">
        <p14:creationId xmlns:p14="http://schemas.microsoft.com/office/powerpoint/2010/main" val="2013670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23</a:t>
            </a:fld>
            <a:endParaRPr lang="en-US" b="1" dirty="0"/>
          </a:p>
        </p:txBody>
      </p:sp>
      <p:sp>
        <p:nvSpPr>
          <p:cNvPr id="5" name="Text Placeholder 2">
            <a:extLst>
              <a:ext uri="{FF2B5EF4-FFF2-40B4-BE49-F238E27FC236}">
                <a16:creationId xmlns:a16="http://schemas.microsoft.com/office/drawing/2014/main" id="{8ABFBB5A-0845-4E1F-934C-A0A6D79EDDA4}"/>
              </a:ext>
            </a:extLst>
          </p:cNvPr>
          <p:cNvSpPr txBox="1">
            <a:spLocks/>
          </p:cNvSpPr>
          <p:nvPr/>
        </p:nvSpPr>
        <p:spPr>
          <a:xfrm>
            <a:off x="0" y="941032"/>
            <a:ext cx="6096000" cy="577048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5400" b="1" dirty="0"/>
              <a:t>EASY MODE</a:t>
            </a:r>
          </a:p>
          <a:p>
            <a:pPr marL="571500" indent="-571500" algn="just">
              <a:buFont typeface="Arial" panose="020B0604020202020204" pitchFamily="34" charset="0"/>
              <a:buChar char="•"/>
            </a:pPr>
            <a:r>
              <a:rPr lang="en-US" sz="4400" dirty="0"/>
              <a:t>Durations: 20 seconds</a:t>
            </a:r>
          </a:p>
          <a:p>
            <a:pPr algn="just"/>
            <a:r>
              <a:rPr lang="en-US" sz="4400" dirty="0"/>
              <a:t>After 35 seconds passed:</a:t>
            </a:r>
          </a:p>
          <a:p>
            <a:pPr algn="ctr"/>
            <a:r>
              <a:rPr lang="en-US" sz="4400" dirty="0" err="1"/>
              <a:t>ObstacleNumber</a:t>
            </a:r>
            <a:r>
              <a:rPr lang="en-US" sz="4400" dirty="0"/>
              <a:t> += 10;</a:t>
            </a:r>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0" y="0"/>
            <a:ext cx="12191999" cy="1042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Game Mode (Part 04) – Obstacles</a:t>
            </a:r>
          </a:p>
        </p:txBody>
      </p:sp>
      <p:sp>
        <p:nvSpPr>
          <p:cNvPr id="7" name="Text Placeholder 2">
            <a:extLst>
              <a:ext uri="{FF2B5EF4-FFF2-40B4-BE49-F238E27FC236}">
                <a16:creationId xmlns:a16="http://schemas.microsoft.com/office/drawing/2014/main" id="{4B5AC75E-FFFC-4E00-8F8A-685B994E583A}"/>
              </a:ext>
            </a:extLst>
          </p:cNvPr>
          <p:cNvSpPr txBox="1">
            <a:spLocks/>
          </p:cNvSpPr>
          <p:nvPr/>
        </p:nvSpPr>
        <p:spPr>
          <a:xfrm>
            <a:off x="6096000" y="924755"/>
            <a:ext cx="6178963" cy="577048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5400" b="1" dirty="0"/>
              <a:t>HARD MODE</a:t>
            </a:r>
          </a:p>
          <a:p>
            <a:pPr marL="571500" indent="-571500" algn="just">
              <a:buFont typeface="Arial" panose="020B0604020202020204" pitchFamily="34" charset="0"/>
              <a:buChar char="•"/>
            </a:pPr>
            <a:r>
              <a:rPr lang="en-US" sz="4400" dirty="0"/>
              <a:t>Durations: 30 seconds</a:t>
            </a:r>
          </a:p>
          <a:p>
            <a:pPr algn="just"/>
            <a:r>
              <a:rPr lang="en-US" sz="4400" dirty="0"/>
              <a:t>After 45 seconds passed:</a:t>
            </a:r>
          </a:p>
          <a:p>
            <a:pPr algn="ctr"/>
            <a:r>
              <a:rPr lang="en-US" sz="4400" dirty="0" err="1"/>
              <a:t>ObstacleNumber</a:t>
            </a:r>
            <a:r>
              <a:rPr lang="en-US" sz="4400" dirty="0"/>
              <a:t> += 30;</a:t>
            </a:r>
          </a:p>
          <a:p>
            <a:pPr marL="571500" indent="-571500">
              <a:buFont typeface="Arial" panose="020B0604020202020204" pitchFamily="34" charset="0"/>
              <a:buChar char="•"/>
            </a:pPr>
            <a:endParaRPr lang="en-US" sz="4400" dirty="0"/>
          </a:p>
        </p:txBody>
      </p:sp>
      <p:pic>
        <p:nvPicPr>
          <p:cNvPr id="13314" name="Picture 2" descr="How A Hispanic Business Owner Overcame Startup Obstacles">
            <a:extLst>
              <a:ext uri="{FF2B5EF4-FFF2-40B4-BE49-F238E27FC236}">
                <a16:creationId xmlns:a16="http://schemas.microsoft.com/office/drawing/2014/main" id="{A2350413-506B-4C45-9D0B-7E00461FB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0148" y="3995636"/>
            <a:ext cx="3171702" cy="2375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883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24</a:t>
            </a:fld>
            <a:endParaRPr lang="en-US" b="1" dirty="0"/>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0" y="0"/>
            <a:ext cx="12191999" cy="1042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Game Mode (Part 05) – Brutal Mode</a:t>
            </a:r>
          </a:p>
        </p:txBody>
      </p:sp>
      <mc:AlternateContent xmlns:mc="http://schemas.openxmlformats.org/markup-compatibility/2006" xmlns:a14="http://schemas.microsoft.com/office/drawing/2010/main">
        <mc:Choice Requires="a14">
          <p:sp>
            <p:nvSpPr>
              <p:cNvPr id="7" name="Text Placeholder 2">
                <a:extLst>
                  <a:ext uri="{FF2B5EF4-FFF2-40B4-BE49-F238E27FC236}">
                    <a16:creationId xmlns:a16="http://schemas.microsoft.com/office/drawing/2014/main" id="{4B5AC75E-FFFC-4E00-8F8A-685B994E583A}"/>
                  </a:ext>
                </a:extLst>
              </p:cNvPr>
              <p:cNvSpPr txBox="1">
                <a:spLocks/>
              </p:cNvSpPr>
              <p:nvPr/>
            </p:nvSpPr>
            <p:spPr>
              <a:xfrm>
                <a:off x="429768" y="1073304"/>
                <a:ext cx="11323320" cy="551404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457200" algn="just">
                  <a:buFont typeface="Arial" panose="020B0604020202020204" pitchFamily="34" charset="0"/>
                  <a:buChar char="•"/>
                </a:pPr>
                <a:r>
                  <a:rPr lang="en-US" sz="4000" b="1" dirty="0"/>
                  <a:t>Obstacles</a:t>
                </a:r>
                <a:r>
                  <a:rPr lang="en-US" sz="4000" dirty="0"/>
                  <a:t>: Some obstacles can be repeated so the factual number of obstacles is smaller than the theoretical one. (Duration: 45s) </a:t>
                </a:r>
              </a:p>
              <a:p>
                <a:pPr lvl="0" algn="just"/>
                <a14:m>
                  <m:oMathPara xmlns:m="http://schemas.openxmlformats.org/officeDocument/2006/math">
                    <m:oMathParaPr>
                      <m:jc m:val="center"/>
                    </m:oMathParaPr>
                    <m:oMath xmlns:m="http://schemas.openxmlformats.org/officeDocument/2006/math">
                      <m:r>
                        <a:rPr lang="en-US" sz="4000" b="0" i="1" smtClean="0">
                          <a:latin typeface="Cambria Math" panose="02040503050406030204" pitchFamily="18" charset="0"/>
                        </a:rPr>
                        <m:t>𝑂𝑏𝑠𝑡𝑎𝑐𝑙𝑒𝑠</m:t>
                      </m:r>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i="1">
                              <a:latin typeface="Cambria Math" panose="02040503050406030204" pitchFamily="18" charset="0"/>
                            </a:rPr>
                            <m:t>10(1</m:t>
                          </m:r>
                          <m:r>
                            <a:rPr lang="en-US" sz="4000" b="0" i="1" smtClean="0">
                              <a:latin typeface="Cambria Math" panose="02040503050406030204" pitchFamily="18" charset="0"/>
                            </a:rPr>
                            <m:t>+75</m:t>
                          </m:r>
                          <m:r>
                            <a:rPr lang="en-US" sz="4000" i="1">
                              <a:latin typeface="Cambria Math" panose="02040503050406030204" pitchFamily="18" charset="0"/>
                            </a:rPr>
                            <m:t>%)</m:t>
                          </m:r>
                        </m:e>
                        <m:sup>
                          <m:r>
                            <a:rPr lang="en-US" sz="4000" i="1">
                              <a:latin typeface="Cambria Math" panose="02040503050406030204" pitchFamily="18" charset="0"/>
                            </a:rPr>
                            <m:t>𝑖𝑛𝑡</m:t>
                          </m:r>
                          <m:r>
                            <a:rPr lang="en-US" sz="4000" i="1">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𝑇𝑖𝑚𝑒</m:t>
                              </m:r>
                            </m:num>
                            <m:den>
                              <m:r>
                                <a:rPr lang="en-US" sz="4000" b="0" i="1" smtClean="0">
                                  <a:latin typeface="Cambria Math" panose="02040503050406030204" pitchFamily="18" charset="0"/>
                                </a:rPr>
                                <m:t>6</m:t>
                              </m:r>
                              <m:r>
                                <a:rPr lang="en-US" sz="4000" i="1">
                                  <a:latin typeface="Cambria Math" panose="02040503050406030204" pitchFamily="18" charset="0"/>
                                </a:rPr>
                                <m:t>0</m:t>
                              </m:r>
                            </m:den>
                          </m:f>
                        </m:sup>
                      </m:sSup>
                    </m:oMath>
                  </m:oMathPara>
                </a14:m>
                <a:endParaRPr lang="en-US" sz="4000" dirty="0"/>
              </a:p>
              <a:p>
                <a:pPr marL="457200" lvl="0" indent="-457200" algn="just">
                  <a:buFont typeface="Arial" panose="020B0604020202020204" pitchFamily="34" charset="0"/>
                  <a:buChar char="•"/>
                </a:pPr>
                <a:r>
                  <a:rPr lang="en-US" sz="4000" b="1" dirty="0"/>
                  <a:t>Game Rule</a:t>
                </a:r>
                <a:r>
                  <a:rPr lang="en-US" sz="4000" dirty="0"/>
                  <a:t>: As same as Hard Mode, but Snake cannot bite himself.</a:t>
                </a:r>
              </a:p>
              <a:p>
                <a:pPr marL="457200" lvl="0" indent="-457200" algn="just">
                  <a:buFont typeface="Arial" panose="020B0604020202020204" pitchFamily="34" charset="0"/>
                  <a:buChar char="•"/>
                </a:pPr>
                <a:r>
                  <a:rPr lang="en-US" sz="4000" b="1" dirty="0"/>
                  <a:t>Speed</a:t>
                </a:r>
                <a:r>
                  <a:rPr lang="en-US" sz="4000" dirty="0"/>
                  <a:t>: </a:t>
                </a:r>
                <a14:m>
                  <m:oMath xmlns:m="http://schemas.openxmlformats.org/officeDocument/2006/math">
                    <m:r>
                      <a:rPr lang="en-US" sz="4000" i="1">
                        <a:latin typeface="Cambria Math" panose="02040503050406030204" pitchFamily="18" charset="0"/>
                      </a:rPr>
                      <m:t>𝐷𝑒𝑙𝑎𝑦</m:t>
                    </m:r>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latin typeface="Cambria Math" panose="02040503050406030204" pitchFamily="18" charset="0"/>
                          </a:rPr>
                          <m:t>0.10(1−10%)</m:t>
                        </m:r>
                      </m:e>
                      <m:sup>
                        <m:r>
                          <a:rPr lang="en-US" sz="4000" i="1">
                            <a:latin typeface="Cambria Math" panose="02040503050406030204" pitchFamily="18" charset="0"/>
                          </a:rPr>
                          <m:t>𝑖𝑛𝑡</m:t>
                        </m:r>
                        <m:r>
                          <a:rPr lang="en-US" sz="4000" i="1">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𝑇𝑖𝑚𝑒</m:t>
                            </m:r>
                          </m:num>
                          <m:den>
                            <m:r>
                              <a:rPr lang="en-US" sz="4000" i="1">
                                <a:latin typeface="Cambria Math" panose="02040503050406030204" pitchFamily="18" charset="0"/>
                              </a:rPr>
                              <m:t>20</m:t>
                            </m:r>
                          </m:den>
                        </m:f>
                      </m:sup>
                    </m:sSup>
                  </m:oMath>
                </a14:m>
                <a:endParaRPr lang="en-US" sz="3600" dirty="0"/>
              </a:p>
              <a:p>
                <a:pPr lvl="0" algn="just"/>
                <a:endParaRPr lang="en-US" sz="3600" dirty="0"/>
              </a:p>
              <a:p>
                <a:pPr marL="571500" indent="-571500" algn="just">
                  <a:buFont typeface="Arial" panose="020B0604020202020204" pitchFamily="34" charset="0"/>
                  <a:buChar char="•"/>
                </a:pPr>
                <a:endParaRPr lang="en-US" sz="4400" dirty="0"/>
              </a:p>
            </p:txBody>
          </p:sp>
        </mc:Choice>
        <mc:Fallback xmlns="">
          <p:sp>
            <p:nvSpPr>
              <p:cNvPr id="7" name="Text Placeholder 2">
                <a:extLst>
                  <a:ext uri="{FF2B5EF4-FFF2-40B4-BE49-F238E27FC236}">
                    <a16:creationId xmlns:a16="http://schemas.microsoft.com/office/drawing/2014/main" id="{4B5AC75E-FFFC-4E00-8F8A-685B994E583A}"/>
                  </a:ext>
                </a:extLst>
              </p:cNvPr>
              <p:cNvSpPr txBox="1">
                <a:spLocks noRot="1" noChangeAspect="1" noMove="1" noResize="1" noEditPoints="1" noAdjustHandles="1" noChangeArrowheads="1" noChangeShapeType="1" noTextEdit="1"/>
              </p:cNvSpPr>
              <p:nvPr/>
            </p:nvSpPr>
            <p:spPr>
              <a:xfrm>
                <a:off x="429768" y="1073304"/>
                <a:ext cx="11323320" cy="5514047"/>
              </a:xfrm>
              <a:prstGeom prst="rect">
                <a:avLst/>
              </a:prstGeom>
              <a:blipFill>
                <a:blip r:embed="rId2"/>
                <a:stretch>
                  <a:fillRect l="-1723" t="-3094" r="-1885"/>
                </a:stretch>
              </a:blipFill>
            </p:spPr>
            <p:txBody>
              <a:bodyPr/>
              <a:lstStyle/>
              <a:p>
                <a:r>
                  <a:rPr lang="en-US">
                    <a:noFill/>
                  </a:rPr>
                  <a:t> </a:t>
                </a:r>
              </a:p>
            </p:txBody>
          </p:sp>
        </mc:Fallback>
      </mc:AlternateContent>
      <p:sp>
        <p:nvSpPr>
          <p:cNvPr id="2" name="Rectangle 2">
            <a:extLst>
              <a:ext uri="{FF2B5EF4-FFF2-40B4-BE49-F238E27FC236}">
                <a16:creationId xmlns:a16="http://schemas.microsoft.com/office/drawing/2014/main" id="{6C40F66F-F9C3-4871-BB3B-037A009BD64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139542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25</a:t>
            </a:fld>
            <a:endParaRPr lang="en-US" b="1" dirty="0"/>
          </a:p>
        </p:txBody>
      </p:sp>
      <p:graphicFrame>
        <p:nvGraphicFramePr>
          <p:cNvPr id="2" name="Table 1">
            <a:extLst>
              <a:ext uri="{FF2B5EF4-FFF2-40B4-BE49-F238E27FC236}">
                <a16:creationId xmlns:a16="http://schemas.microsoft.com/office/drawing/2014/main" id="{B86516A4-C016-4121-9425-6DEF245582B9}"/>
              </a:ext>
            </a:extLst>
          </p:cNvPr>
          <p:cNvGraphicFramePr>
            <a:graphicFrameLocks noGrp="1"/>
          </p:cNvGraphicFramePr>
          <p:nvPr>
            <p:extLst>
              <p:ext uri="{D42A27DB-BD31-4B8C-83A1-F6EECF244321}">
                <p14:modId xmlns:p14="http://schemas.microsoft.com/office/powerpoint/2010/main" val="2906947006"/>
              </p:ext>
            </p:extLst>
          </p:nvPr>
        </p:nvGraphicFramePr>
        <p:xfrm>
          <a:off x="0" y="0"/>
          <a:ext cx="12191999" cy="6858000"/>
        </p:xfrm>
        <a:graphic>
          <a:graphicData uri="http://schemas.openxmlformats.org/drawingml/2006/table">
            <a:tbl>
              <a:tblPr firstRow="1" firstCol="1" bandRow="1">
                <a:tableStyleId>{5C22544A-7EE6-4342-B048-85BDC9FD1C3A}</a:tableStyleId>
              </a:tblPr>
              <a:tblGrid>
                <a:gridCol w="2627790">
                  <a:extLst>
                    <a:ext uri="{9D8B030D-6E8A-4147-A177-3AD203B41FA5}">
                      <a16:colId xmlns:a16="http://schemas.microsoft.com/office/drawing/2014/main" val="3647834819"/>
                    </a:ext>
                  </a:extLst>
                </a:gridCol>
                <a:gridCol w="4350059">
                  <a:extLst>
                    <a:ext uri="{9D8B030D-6E8A-4147-A177-3AD203B41FA5}">
                      <a16:colId xmlns:a16="http://schemas.microsoft.com/office/drawing/2014/main" val="514740672"/>
                    </a:ext>
                  </a:extLst>
                </a:gridCol>
                <a:gridCol w="5214150">
                  <a:extLst>
                    <a:ext uri="{9D8B030D-6E8A-4147-A177-3AD203B41FA5}">
                      <a16:colId xmlns:a16="http://schemas.microsoft.com/office/drawing/2014/main" val="3636908775"/>
                    </a:ext>
                  </a:extLst>
                </a:gridCol>
              </a:tblGrid>
              <a:tr h="571500">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Time Passed (s)</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Delay (s) in Brutal Mode</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Number of Obstacles (Theoretical)</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56515362"/>
                  </a:ext>
                </a:extLst>
              </a:tr>
              <a:tr h="571500">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10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4786559"/>
                  </a:ext>
                </a:extLst>
              </a:tr>
              <a:tr h="571500">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60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0.0729</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17</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7830169"/>
                  </a:ext>
                </a:extLst>
              </a:tr>
              <a:tr h="571500">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120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0.0531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30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82963107"/>
                  </a:ext>
                </a:extLst>
              </a:tr>
              <a:tr h="571500">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180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0.0387</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53</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21854327"/>
                  </a:ext>
                </a:extLst>
              </a:tr>
              <a:tr h="571500">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240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0.0282</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93</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125332244"/>
                  </a:ext>
                </a:extLst>
              </a:tr>
              <a:tr h="571500">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300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0.0205</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164</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9294119"/>
                  </a:ext>
                </a:extLst>
              </a:tr>
              <a:tr h="571500">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360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0.015</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287</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66769526"/>
                  </a:ext>
                </a:extLst>
              </a:tr>
              <a:tr h="571500">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420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0.0109</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502</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46740683"/>
                  </a:ext>
                </a:extLst>
              </a:tr>
              <a:tr h="571500">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480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7.977 x 10</a:t>
                      </a:r>
                      <a:r>
                        <a:rPr lang="en-US" sz="2800" baseline="30000" dirty="0">
                          <a:effectLst/>
                          <a:latin typeface="+mn-lt"/>
                          <a:ea typeface="Calibri" panose="020F0502020204030204" pitchFamily="34" charset="0"/>
                          <a:cs typeface="Times New Roman" panose="02020603050405020304" pitchFamily="18" charset="0"/>
                        </a:rPr>
                        <a:t>-3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879</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22565105"/>
                  </a:ext>
                </a:extLst>
              </a:tr>
              <a:tr h="571500">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540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5.815 x 10</a:t>
                      </a:r>
                      <a:r>
                        <a:rPr lang="en-US" sz="2800" baseline="30000" dirty="0">
                          <a:effectLst/>
                          <a:latin typeface="+mn-lt"/>
                          <a:ea typeface="Calibri" panose="020F0502020204030204" pitchFamily="34" charset="0"/>
                          <a:cs typeface="Times New Roman" panose="02020603050405020304" pitchFamily="18" charset="0"/>
                        </a:rPr>
                        <a:t>-3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1539</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63462203"/>
                  </a:ext>
                </a:extLst>
              </a:tr>
              <a:tr h="571500">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600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4.239 x 10</a:t>
                      </a:r>
                      <a:r>
                        <a:rPr lang="en-US" sz="2800" baseline="30000">
                          <a:effectLst/>
                          <a:latin typeface="+mn-lt"/>
                          <a:ea typeface="Calibri" panose="020F0502020204030204" pitchFamily="34" charset="0"/>
                          <a:cs typeface="Times New Roman" panose="02020603050405020304" pitchFamily="18" charset="0"/>
                        </a:rPr>
                        <a:t>-3</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2639</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20494306"/>
                  </a:ext>
                </a:extLst>
              </a:tr>
            </a:tbl>
          </a:graphicData>
        </a:graphic>
      </p:graphicFrame>
    </p:spTree>
    <p:extLst>
      <p:ext uri="{BB962C8B-B14F-4D97-AF65-F5344CB8AC3E}">
        <p14:creationId xmlns:p14="http://schemas.microsoft.com/office/powerpoint/2010/main" val="795706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26</a:t>
            </a:fld>
            <a:endParaRPr lang="en-US" b="1" dirty="0"/>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0" y="0"/>
            <a:ext cx="12191999" cy="1042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Game Mode (Part 06) – Bonus Time</a:t>
            </a:r>
          </a:p>
        </p:txBody>
      </p:sp>
      <p:sp>
        <p:nvSpPr>
          <p:cNvPr id="7" name="Text Placeholder 2">
            <a:extLst>
              <a:ext uri="{FF2B5EF4-FFF2-40B4-BE49-F238E27FC236}">
                <a16:creationId xmlns:a16="http://schemas.microsoft.com/office/drawing/2014/main" id="{4B5AC75E-FFFC-4E00-8F8A-685B994E583A}"/>
              </a:ext>
            </a:extLst>
          </p:cNvPr>
          <p:cNvSpPr txBox="1">
            <a:spLocks/>
          </p:cNvSpPr>
          <p:nvPr/>
        </p:nvSpPr>
        <p:spPr>
          <a:xfrm>
            <a:off x="457200" y="941033"/>
            <a:ext cx="11295888" cy="17906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3200" dirty="0"/>
              <a:t>After 75 seconds in silence, there are 150 fruits available on the screen (theoretical) on the screen for 15 seconds before disappearing. However, this bonus time can cause death if players does not pay attention.		</a:t>
            </a:r>
          </a:p>
          <a:p>
            <a:pPr marL="571500" indent="-571500">
              <a:buFont typeface="Arial" panose="020B0604020202020204" pitchFamily="34" charset="0"/>
              <a:buChar char="•"/>
            </a:pPr>
            <a:endParaRPr lang="en-US" sz="3200" dirty="0"/>
          </a:p>
        </p:txBody>
      </p:sp>
      <p:sp>
        <p:nvSpPr>
          <p:cNvPr id="2" name="Rectangle 2">
            <a:extLst>
              <a:ext uri="{FF2B5EF4-FFF2-40B4-BE49-F238E27FC236}">
                <a16:creationId xmlns:a16="http://schemas.microsoft.com/office/drawing/2014/main" id="{6C40F66F-F9C3-4871-BB3B-037A009BD64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2" descr="Buy Fresh Gala Apples Online | Walmart Canada">
            <a:extLst>
              <a:ext uri="{FF2B5EF4-FFF2-40B4-BE49-F238E27FC236}">
                <a16:creationId xmlns:a16="http://schemas.microsoft.com/office/drawing/2014/main" id="{BD00A3C8-C742-4B71-9EA8-1B3BD2D731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711" y="2742942"/>
            <a:ext cx="1748430" cy="17484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Watermelon (Có hình ảnh)">
            <a:extLst>
              <a:ext uri="{FF2B5EF4-FFF2-40B4-BE49-F238E27FC236}">
                <a16:creationId xmlns:a16="http://schemas.microsoft.com/office/drawing/2014/main" id="{1C952F33-DFC7-4871-B676-72FEFE43A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310" y="367276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TikTok videos show how to remove worms from strawberries with salt ...">
            <a:extLst>
              <a:ext uri="{FF2B5EF4-FFF2-40B4-BE49-F238E27FC236}">
                <a16:creationId xmlns:a16="http://schemas.microsoft.com/office/drawing/2014/main" id="{804D9BB6-077A-4FA9-A46B-C785703CF3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9469" y="2437391"/>
            <a:ext cx="2552700" cy="17907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
            <a:extLst>
              <a:ext uri="{FF2B5EF4-FFF2-40B4-BE49-F238E27FC236}">
                <a16:creationId xmlns:a16="http://schemas.microsoft.com/office/drawing/2014/main" id="{075DA349-22A2-4517-B142-CA026A5B40AA}"/>
              </a:ext>
            </a:extLst>
          </p:cNvPr>
          <p:cNvSpPr txBox="1">
            <a:spLocks/>
          </p:cNvSpPr>
          <p:nvPr/>
        </p:nvSpPr>
        <p:spPr>
          <a:xfrm>
            <a:off x="-36630" y="4432258"/>
            <a:ext cx="4325112" cy="116161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dirty="0"/>
              <a:t>Score = Score + 10</a:t>
            </a:r>
          </a:p>
          <a:p>
            <a:pPr algn="ctr"/>
            <a:r>
              <a:rPr lang="en-US" sz="3600" dirty="0"/>
              <a:t>Length = Length + 5</a:t>
            </a:r>
          </a:p>
        </p:txBody>
      </p:sp>
      <p:sp>
        <p:nvSpPr>
          <p:cNvPr id="13" name="Text Placeholder 2">
            <a:extLst>
              <a:ext uri="{FF2B5EF4-FFF2-40B4-BE49-F238E27FC236}">
                <a16:creationId xmlns:a16="http://schemas.microsoft.com/office/drawing/2014/main" id="{E1FA3086-B475-4525-B795-B2C17005C5BC}"/>
              </a:ext>
            </a:extLst>
          </p:cNvPr>
          <p:cNvSpPr txBox="1">
            <a:spLocks/>
          </p:cNvSpPr>
          <p:nvPr/>
        </p:nvSpPr>
        <p:spPr>
          <a:xfrm>
            <a:off x="3593592" y="5593870"/>
            <a:ext cx="4590288" cy="116161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dirty="0"/>
              <a:t>Score = Score + 20</a:t>
            </a:r>
          </a:p>
          <a:p>
            <a:pPr algn="ctr"/>
            <a:r>
              <a:rPr lang="en-US" sz="3600" dirty="0"/>
              <a:t>Length = Length + 10</a:t>
            </a:r>
          </a:p>
        </p:txBody>
      </p:sp>
      <p:sp>
        <p:nvSpPr>
          <p:cNvPr id="14" name="Text Placeholder 2">
            <a:extLst>
              <a:ext uri="{FF2B5EF4-FFF2-40B4-BE49-F238E27FC236}">
                <a16:creationId xmlns:a16="http://schemas.microsoft.com/office/drawing/2014/main" id="{20D5C577-9A12-447A-AEB6-5FD17E4C9CD3}"/>
              </a:ext>
            </a:extLst>
          </p:cNvPr>
          <p:cNvSpPr txBox="1">
            <a:spLocks/>
          </p:cNvSpPr>
          <p:nvPr/>
        </p:nvSpPr>
        <p:spPr>
          <a:xfrm>
            <a:off x="7753263" y="4228091"/>
            <a:ext cx="4325112" cy="116161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dirty="0"/>
              <a:t>Score = Score - 50</a:t>
            </a:r>
          </a:p>
          <a:p>
            <a:pPr algn="ctr"/>
            <a:r>
              <a:rPr lang="en-US" sz="3600" dirty="0"/>
              <a:t>Length = Length - 25</a:t>
            </a:r>
          </a:p>
        </p:txBody>
      </p:sp>
    </p:spTree>
    <p:extLst>
      <p:ext uri="{BB962C8B-B14F-4D97-AF65-F5344CB8AC3E}">
        <p14:creationId xmlns:p14="http://schemas.microsoft.com/office/powerpoint/2010/main" val="468110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27</a:t>
            </a:fld>
            <a:endParaRPr lang="en-US" b="1" dirty="0"/>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0" y="0"/>
            <a:ext cx="12191999" cy="1042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Note</a:t>
            </a:r>
          </a:p>
        </p:txBody>
      </p:sp>
      <p:sp>
        <p:nvSpPr>
          <p:cNvPr id="7" name="Text Placeholder 2">
            <a:extLst>
              <a:ext uri="{FF2B5EF4-FFF2-40B4-BE49-F238E27FC236}">
                <a16:creationId xmlns:a16="http://schemas.microsoft.com/office/drawing/2014/main" id="{4B5AC75E-FFFC-4E00-8F8A-685B994E583A}"/>
              </a:ext>
            </a:extLst>
          </p:cNvPr>
          <p:cNvSpPr txBox="1">
            <a:spLocks/>
          </p:cNvSpPr>
          <p:nvPr/>
        </p:nvSpPr>
        <p:spPr>
          <a:xfrm>
            <a:off x="2" y="832104"/>
            <a:ext cx="12191998" cy="59712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lvl="0" indent="-571500" algn="just">
              <a:buFont typeface="Arial" panose="020B0604020202020204" pitchFamily="34" charset="0"/>
              <a:buChar char="•"/>
            </a:pPr>
            <a:r>
              <a:rPr lang="en-US" sz="4400" dirty="0"/>
              <a:t>Obstacles can appear randomly </a:t>
            </a:r>
            <a:r>
              <a:rPr lang="en-US" sz="4400" b="1" dirty="0">
                <a:solidFill>
                  <a:srgbClr val="FF0000"/>
                </a:solidFill>
              </a:rPr>
              <a:t>without warning </a:t>
            </a:r>
            <a:r>
              <a:rPr lang="en-US" sz="4400" dirty="0"/>
              <a:t>to increase the Game Difficulty. But you will only die if you hit the Snake’s Head into it. Obstacles will appear again after 15 seconds of disappearing.</a:t>
            </a:r>
          </a:p>
          <a:p>
            <a:pPr marL="571500" lvl="0" indent="-571500" algn="just">
              <a:buFont typeface="Arial" panose="020B0604020202020204" pitchFamily="34" charset="0"/>
              <a:buChar char="•"/>
            </a:pPr>
            <a:r>
              <a:rPr lang="en-US" sz="4400" dirty="0"/>
              <a:t>If you are unlucky, </a:t>
            </a:r>
            <a:r>
              <a:rPr lang="en-US" sz="4400" b="1" dirty="0">
                <a:solidFill>
                  <a:srgbClr val="FF0000"/>
                </a:solidFill>
              </a:rPr>
              <a:t>“</a:t>
            </a:r>
            <a:r>
              <a:rPr lang="en-US" sz="4400" b="1" dirty="0" err="1">
                <a:solidFill>
                  <a:srgbClr val="FF0000"/>
                </a:solidFill>
              </a:rPr>
              <a:t>nhân</a:t>
            </a:r>
            <a:r>
              <a:rPr lang="en-US" sz="4400" b="1" dirty="0">
                <a:solidFill>
                  <a:srgbClr val="FF0000"/>
                </a:solidFill>
              </a:rPr>
              <a:t> </a:t>
            </a:r>
            <a:r>
              <a:rPr lang="en-US" sz="4400" b="1" dirty="0" err="1">
                <a:solidFill>
                  <a:srgbClr val="FF0000"/>
                </a:solidFill>
              </a:rPr>
              <a:t>phẩm</a:t>
            </a:r>
            <a:r>
              <a:rPr lang="en-US" sz="4400" b="1" dirty="0">
                <a:solidFill>
                  <a:srgbClr val="FF0000"/>
                </a:solidFill>
              </a:rPr>
              <a:t> </a:t>
            </a:r>
            <a:r>
              <a:rPr lang="en-US" sz="4400" b="1" dirty="0" err="1">
                <a:solidFill>
                  <a:srgbClr val="FF0000"/>
                </a:solidFill>
              </a:rPr>
              <a:t>kém</a:t>
            </a:r>
            <a:r>
              <a:rPr lang="en-US" sz="4400" b="1" dirty="0">
                <a:solidFill>
                  <a:srgbClr val="FF0000"/>
                </a:solidFill>
              </a:rPr>
              <a:t>, </a:t>
            </a:r>
            <a:r>
              <a:rPr lang="en-US" sz="4400" b="1" dirty="0" err="1">
                <a:solidFill>
                  <a:srgbClr val="FF0000"/>
                </a:solidFill>
              </a:rPr>
              <a:t>thích</a:t>
            </a:r>
            <a:r>
              <a:rPr lang="en-US" sz="4400" b="1" dirty="0">
                <a:solidFill>
                  <a:srgbClr val="FF0000"/>
                </a:solidFill>
              </a:rPr>
              <a:t> </a:t>
            </a:r>
            <a:r>
              <a:rPr lang="en-US" sz="4400" b="1" dirty="0" err="1">
                <a:solidFill>
                  <a:srgbClr val="FF0000"/>
                </a:solidFill>
              </a:rPr>
              <a:t>cà</a:t>
            </a:r>
            <a:r>
              <a:rPr lang="en-US" sz="4400" b="1" dirty="0">
                <a:solidFill>
                  <a:srgbClr val="FF0000"/>
                </a:solidFill>
              </a:rPr>
              <a:t> </a:t>
            </a:r>
            <a:r>
              <a:rPr lang="en-US" sz="4400" b="1" dirty="0" err="1">
                <a:solidFill>
                  <a:srgbClr val="FF0000"/>
                </a:solidFill>
              </a:rPr>
              <a:t>khịa</a:t>
            </a:r>
            <a:r>
              <a:rPr lang="en-US" sz="4400" b="1" dirty="0">
                <a:solidFill>
                  <a:srgbClr val="FF0000"/>
                </a:solidFill>
              </a:rPr>
              <a:t>”</a:t>
            </a:r>
            <a:r>
              <a:rPr lang="en-US" sz="4400" dirty="0"/>
              <a:t>, the Obstacle will appear </a:t>
            </a:r>
            <a:r>
              <a:rPr lang="en-US" sz="4400" b="1" dirty="0">
                <a:solidFill>
                  <a:srgbClr val="FF0000"/>
                </a:solidFill>
              </a:rPr>
              <a:t>right on</a:t>
            </a:r>
            <a:r>
              <a:rPr lang="en-US" sz="4400" dirty="0"/>
              <a:t> the Food’s place, so you will have to wait.</a:t>
            </a:r>
          </a:p>
          <a:p>
            <a:pPr lvl="0" algn="ctr"/>
            <a:endParaRPr lang="en-US" sz="2000" dirty="0"/>
          </a:p>
          <a:p>
            <a:pPr lvl="0" algn="ctr"/>
            <a:r>
              <a:rPr lang="en-US" sz="2000" dirty="0"/>
              <a:t>There is one cheat code to pass two annoying situations if you are the one with </a:t>
            </a:r>
            <a:r>
              <a:rPr lang="en-US" sz="2000" b="1" dirty="0">
                <a:solidFill>
                  <a:srgbClr val="FF0000"/>
                </a:solidFill>
              </a:rPr>
              <a:t>“</a:t>
            </a:r>
            <a:r>
              <a:rPr lang="en-US" sz="2000" b="1" dirty="0" err="1">
                <a:solidFill>
                  <a:srgbClr val="FF0000"/>
                </a:solidFill>
              </a:rPr>
              <a:t>nhân</a:t>
            </a:r>
            <a:r>
              <a:rPr lang="en-US" sz="2000" b="1" dirty="0">
                <a:solidFill>
                  <a:srgbClr val="FF0000"/>
                </a:solidFill>
              </a:rPr>
              <a:t> </a:t>
            </a:r>
            <a:r>
              <a:rPr lang="en-US" sz="2000" b="1" dirty="0" err="1">
                <a:solidFill>
                  <a:srgbClr val="FF0000"/>
                </a:solidFill>
              </a:rPr>
              <a:t>phẩm</a:t>
            </a:r>
            <a:r>
              <a:rPr lang="en-US" sz="2000" b="1" dirty="0">
                <a:solidFill>
                  <a:srgbClr val="FF0000"/>
                </a:solidFill>
              </a:rPr>
              <a:t> </a:t>
            </a:r>
            <a:r>
              <a:rPr lang="en-US" sz="2000" b="1" dirty="0" err="1">
                <a:solidFill>
                  <a:srgbClr val="FF0000"/>
                </a:solidFill>
              </a:rPr>
              <a:t>kém</a:t>
            </a:r>
            <a:r>
              <a:rPr lang="en-US" sz="2000" b="1" dirty="0">
                <a:solidFill>
                  <a:srgbClr val="FF0000"/>
                </a:solidFill>
              </a:rPr>
              <a:t>, </a:t>
            </a:r>
            <a:r>
              <a:rPr lang="en-US" sz="2000" b="1" dirty="0" err="1">
                <a:solidFill>
                  <a:srgbClr val="FF0000"/>
                </a:solidFill>
              </a:rPr>
              <a:t>thích</a:t>
            </a:r>
            <a:r>
              <a:rPr lang="en-US" sz="2000" b="1" dirty="0">
                <a:solidFill>
                  <a:srgbClr val="FF0000"/>
                </a:solidFill>
              </a:rPr>
              <a:t> </a:t>
            </a:r>
            <a:r>
              <a:rPr lang="en-US" sz="2000" b="1" dirty="0" err="1">
                <a:solidFill>
                  <a:srgbClr val="FF0000"/>
                </a:solidFill>
              </a:rPr>
              <a:t>cà</a:t>
            </a:r>
            <a:r>
              <a:rPr lang="en-US" sz="2000" b="1" dirty="0">
                <a:solidFill>
                  <a:srgbClr val="FF0000"/>
                </a:solidFill>
              </a:rPr>
              <a:t> </a:t>
            </a:r>
            <a:r>
              <a:rPr lang="en-US" sz="2000" b="1" dirty="0" err="1">
                <a:solidFill>
                  <a:srgbClr val="FF0000"/>
                </a:solidFill>
              </a:rPr>
              <a:t>khịa</a:t>
            </a:r>
            <a:r>
              <a:rPr lang="en-US" sz="2000" b="1" dirty="0">
                <a:solidFill>
                  <a:srgbClr val="FF0000"/>
                </a:solidFill>
              </a:rPr>
              <a:t>”</a:t>
            </a:r>
            <a:r>
              <a:rPr lang="en-US" sz="2000" dirty="0"/>
              <a:t>  </a:t>
            </a:r>
          </a:p>
        </p:txBody>
      </p:sp>
      <p:sp>
        <p:nvSpPr>
          <p:cNvPr id="2" name="Rectangle 2">
            <a:extLst>
              <a:ext uri="{FF2B5EF4-FFF2-40B4-BE49-F238E27FC236}">
                <a16:creationId xmlns:a16="http://schemas.microsoft.com/office/drawing/2014/main" id="{6C40F66F-F9C3-4871-BB3B-037A009BD64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041892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28</a:t>
            </a:fld>
            <a:endParaRPr lang="en-US" b="1" dirty="0"/>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0" y="0"/>
            <a:ext cx="12191999" cy="1042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Recommendations</a:t>
            </a:r>
          </a:p>
        </p:txBody>
      </p:sp>
      <p:sp>
        <p:nvSpPr>
          <p:cNvPr id="7" name="Text Placeholder 2">
            <a:extLst>
              <a:ext uri="{FF2B5EF4-FFF2-40B4-BE49-F238E27FC236}">
                <a16:creationId xmlns:a16="http://schemas.microsoft.com/office/drawing/2014/main" id="{4B5AC75E-FFFC-4E00-8F8A-685B994E583A}"/>
              </a:ext>
            </a:extLst>
          </p:cNvPr>
          <p:cNvSpPr txBox="1">
            <a:spLocks/>
          </p:cNvSpPr>
          <p:nvPr/>
        </p:nvSpPr>
        <p:spPr>
          <a:xfrm>
            <a:off x="466344" y="832104"/>
            <a:ext cx="11286744" cy="59712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In order to achieve highest level of satisfaction:</a:t>
            </a:r>
          </a:p>
          <a:p>
            <a:pPr marL="457200" lvl="0" indent="-457200" algn="just">
              <a:buFont typeface="Arial" panose="020B0604020202020204" pitchFamily="34" charset="0"/>
              <a:buChar char="•"/>
            </a:pPr>
            <a:r>
              <a:rPr lang="en-US" dirty="0"/>
              <a:t>A personal computer (PC) or laptop is a must.</a:t>
            </a:r>
          </a:p>
          <a:p>
            <a:pPr marL="457200" lvl="0" indent="-457200" algn="just">
              <a:buFont typeface="Arial" panose="020B0604020202020204" pitchFamily="34" charset="0"/>
              <a:buChar char="•"/>
            </a:pPr>
            <a:r>
              <a:rPr lang="en-US" dirty="0"/>
              <a:t>You must have the ability of </a:t>
            </a:r>
            <a:r>
              <a:rPr lang="en-US" b="1" u="sng" dirty="0"/>
              <a:t>counting time, guessing Obstacles, and tricking partners</a:t>
            </a:r>
            <a:r>
              <a:rPr lang="en-US" dirty="0"/>
              <a:t> (you have to be smart if you played in Double Mode)</a:t>
            </a:r>
          </a:p>
          <a:p>
            <a:pPr marL="457200" lvl="0" indent="-457200" algn="just">
              <a:buFont typeface="Arial" panose="020B0604020202020204" pitchFamily="34" charset="0"/>
              <a:buChar char="•"/>
            </a:pPr>
            <a:r>
              <a:rPr lang="en-US" dirty="0"/>
              <a:t>You have to be </a:t>
            </a:r>
            <a:r>
              <a:rPr lang="en-US" b="1" u="sng" dirty="0"/>
              <a:t>patient</a:t>
            </a:r>
            <a:r>
              <a:rPr lang="en-US" dirty="0"/>
              <a:t> at </a:t>
            </a:r>
            <a:r>
              <a:rPr lang="en-US" b="1" u="sng" dirty="0"/>
              <a:t>all time</a:t>
            </a:r>
            <a:r>
              <a:rPr lang="en-US" dirty="0"/>
              <a:t>. </a:t>
            </a:r>
          </a:p>
          <a:p>
            <a:pPr marL="457200" lvl="0" indent="-457200" algn="just">
              <a:buFont typeface="Arial" panose="020B0604020202020204" pitchFamily="34" charset="0"/>
              <a:buChar char="•"/>
            </a:pPr>
            <a:r>
              <a:rPr lang="en-US" dirty="0"/>
              <a:t>You must have </a:t>
            </a:r>
            <a:r>
              <a:rPr lang="en-US" b="1" u="sng" dirty="0"/>
              <a:t>high luck</a:t>
            </a:r>
            <a:r>
              <a:rPr lang="en-US" u="sng" dirty="0"/>
              <a:t>. </a:t>
            </a:r>
            <a:r>
              <a:rPr lang="en-US" dirty="0"/>
              <a:t>Do not overuse your lucky point overwhelmed.</a:t>
            </a:r>
          </a:p>
          <a:p>
            <a:pPr marL="457200" lvl="0" indent="-457200" algn="just">
              <a:buFont typeface="Arial" panose="020B0604020202020204" pitchFamily="34" charset="0"/>
              <a:buChar char="•"/>
            </a:pPr>
            <a:r>
              <a:rPr lang="en-US" dirty="0"/>
              <a:t>You have already known the rules </a:t>
            </a:r>
            <a:r>
              <a:rPr lang="en-US" b="1" u="sng" dirty="0"/>
              <a:t>thoughtfully</a:t>
            </a:r>
            <a:r>
              <a:rPr lang="en-US" dirty="0"/>
              <a:t>.</a:t>
            </a:r>
          </a:p>
          <a:p>
            <a:pPr marL="457200" lvl="0" indent="-457200" algn="just">
              <a:buFont typeface="Arial" panose="020B0604020202020204" pitchFamily="34" charset="0"/>
              <a:buChar char="•"/>
            </a:pPr>
            <a:r>
              <a:rPr lang="en-US" b="1" u="sng" dirty="0"/>
              <a:t>Note</a:t>
            </a:r>
            <a:r>
              <a:rPr lang="en-US" dirty="0"/>
              <a:t>: You have to experience Easy Mode at the first trial (Three to five times for sure) before trying at Hard Mode or Brutal Mode. You have to pass at least three to five times with at least five (05) minutes each at Easy Mode before reaching to Hard Mode, and at least three to five times with at least three (03) minutes each at Hard Mode.</a:t>
            </a:r>
          </a:p>
        </p:txBody>
      </p:sp>
      <p:sp>
        <p:nvSpPr>
          <p:cNvPr id="2" name="Rectangle 2">
            <a:extLst>
              <a:ext uri="{FF2B5EF4-FFF2-40B4-BE49-F238E27FC236}">
                <a16:creationId xmlns:a16="http://schemas.microsoft.com/office/drawing/2014/main" id="{6C40F66F-F9C3-4871-BB3B-037A009BD64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695875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nference room">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t="45" b="45"/>
          <a:stretch>
            <a:fillRect/>
          </a:stretch>
        </p:blipFill>
        <p:spPr>
          <a:xfrm>
            <a:off x="0" y="0"/>
            <a:ext cx="12192000" cy="685800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29</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7" name="Title 1">
            <a:extLst>
              <a:ext uri="{FF2B5EF4-FFF2-40B4-BE49-F238E27FC236}">
                <a16:creationId xmlns:a16="http://schemas.microsoft.com/office/drawing/2014/main" id="{0EB19C60-94EA-4C31-A50C-DFB7B5A00BDF}"/>
              </a:ext>
            </a:extLst>
          </p:cNvPr>
          <p:cNvSpPr txBox="1">
            <a:spLocks/>
          </p:cNvSpPr>
          <p:nvPr/>
        </p:nvSpPr>
        <p:spPr>
          <a:xfrm>
            <a:off x="0" y="0"/>
            <a:ext cx="12192000" cy="15727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6000" dirty="0"/>
              <a:t>CONCLUSION</a:t>
            </a:r>
          </a:p>
        </p:txBody>
      </p:sp>
      <p:sp>
        <p:nvSpPr>
          <p:cNvPr id="8" name="Text Placeholder 2">
            <a:extLst>
              <a:ext uri="{FF2B5EF4-FFF2-40B4-BE49-F238E27FC236}">
                <a16:creationId xmlns:a16="http://schemas.microsoft.com/office/drawing/2014/main" id="{C8C9418E-3D59-49AC-A94C-FD3801C520A4}"/>
              </a:ext>
            </a:extLst>
          </p:cNvPr>
          <p:cNvSpPr txBox="1">
            <a:spLocks/>
          </p:cNvSpPr>
          <p:nvPr/>
        </p:nvSpPr>
        <p:spPr>
          <a:xfrm>
            <a:off x="512064" y="2980944"/>
            <a:ext cx="11167872" cy="1083564"/>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600" b="1" dirty="0">
                <a:solidFill>
                  <a:schemeClr val="bg2"/>
                </a:solidFill>
              </a:rPr>
              <a:t>WORTH-PLAYING GAMES</a:t>
            </a:r>
          </a:p>
          <a:p>
            <a:pPr marL="571500" indent="-571500" algn="just"/>
            <a:endParaRPr lang="en-US" sz="3600" dirty="0">
              <a:solidFill>
                <a:schemeClr val="bg2"/>
              </a:solidFill>
            </a:endParaRPr>
          </a:p>
        </p:txBody>
      </p:sp>
    </p:spTree>
    <p:extLst>
      <p:ext uri="{BB962C8B-B14F-4D97-AF65-F5344CB8AC3E}">
        <p14:creationId xmlns:p14="http://schemas.microsoft.com/office/powerpoint/2010/main" val="665219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04200" y="4522576"/>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067412" y="4637400"/>
            <a:ext cx="4648200" cy="985000"/>
          </a:xfrm>
        </p:spPr>
        <p:txBody>
          <a:bodyPr>
            <a:noAutofit/>
          </a:bodyPr>
          <a:lstStyle/>
          <a:p>
            <a:pPr algn="ctr"/>
            <a:r>
              <a:rPr lang="en-US" dirty="0"/>
              <a:t>About Us</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xfrm>
            <a:off x="9138306" y="6380699"/>
            <a:ext cx="2743200" cy="365125"/>
          </a:xfrm>
          <a:solidFill>
            <a:schemeClr val="tx1">
              <a:lumMod val="95000"/>
              <a:lumOff val="5000"/>
            </a:schemeClr>
          </a:solidFill>
        </p:spPr>
        <p:txBody>
          <a:bodyPr/>
          <a:lstStyle/>
          <a:p>
            <a:fld id="{19B51A1E-902D-48AF-9020-955120F399B6}" type="slidenum">
              <a:rPr lang="en-US" sz="1600" b="1" smtClean="0">
                <a:latin typeface="Ebrima" panose="02000000000000000000" pitchFamily="2" charset="0"/>
                <a:ea typeface="Ebrima" panose="02000000000000000000" pitchFamily="2" charset="0"/>
                <a:cs typeface="Ebrima" panose="02000000000000000000" pitchFamily="2" charset="0"/>
              </a:rPr>
              <a:pPr/>
              <a:t>3</a:t>
            </a:fld>
            <a:endParaRPr lang="en-US" sz="1600" b="1" dirty="0">
              <a:latin typeface="Ebrima" panose="02000000000000000000" pitchFamily="2" charset="0"/>
              <a:ea typeface="Ebrima" panose="02000000000000000000" pitchFamily="2" charset="0"/>
              <a:cs typeface="Ebrima" panose="02000000000000000000" pitchFamily="2" charset="0"/>
            </a:endParaRPr>
          </a:p>
        </p:txBody>
      </p:sp>
      <p:sp>
        <p:nvSpPr>
          <p:cNvPr id="12" name="Subtitle 2">
            <a:extLst>
              <a:ext uri="{FF2B5EF4-FFF2-40B4-BE49-F238E27FC236}">
                <a16:creationId xmlns:a16="http://schemas.microsoft.com/office/drawing/2014/main" id="{E3655FB9-EA8A-4022-9157-07BB039C6A8F}"/>
              </a:ext>
            </a:extLst>
          </p:cNvPr>
          <p:cNvSpPr txBox="1">
            <a:spLocks/>
          </p:cNvSpPr>
          <p:nvPr/>
        </p:nvSpPr>
        <p:spPr>
          <a:xfrm>
            <a:off x="0" y="4280933"/>
            <a:ext cx="6096000" cy="1187388"/>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solidFill>
                  <a:srgbClr val="FF0000"/>
                </a:solidFill>
                <a:latin typeface="Calibri" panose="020F0502020204030204" pitchFamily="34" charset="0"/>
                <a:cs typeface="Calibri" panose="020F0502020204030204" pitchFamily="34" charset="0"/>
              </a:rPr>
              <a:t>Member: HA MINH KHOA  </a:t>
            </a:r>
          </a:p>
          <a:p>
            <a:pPr marL="0" indent="0" algn="ctr">
              <a:buNone/>
            </a:pPr>
            <a:r>
              <a:rPr lang="en-US" sz="3600" dirty="0">
                <a:solidFill>
                  <a:srgbClr val="FF0000"/>
                </a:solidFill>
                <a:latin typeface="Calibri" panose="020F0502020204030204" pitchFamily="34" charset="0"/>
                <a:cs typeface="Calibri" panose="020F0502020204030204" pitchFamily="34" charset="0"/>
              </a:rPr>
              <a:t>ID: ITITIU19020 (70% / 3)</a:t>
            </a:r>
          </a:p>
        </p:txBody>
      </p:sp>
      <p:pic>
        <p:nvPicPr>
          <p:cNvPr id="1026" name="Picture 2" descr="https://scontent.fsgn5-5.fna.fbcdn.net/v/t1.0-1/p100x100/80352104_2559994980899790_5938508618545496064_n.jpg?_nc_cat=100&amp;_nc_sid=7206a8&amp;_nc_ohc=8fzfeo518o8AX8AkdGS&amp;_nc_ht=scontent.fsgn5-5.fna&amp;_nc_tp=6&amp;oh=ae4f147bd01c6943f4a0b3175cc32eb7&amp;oe=5EFE9F10">
            <a:extLst>
              <a:ext uri="{FF2B5EF4-FFF2-40B4-BE49-F238E27FC236}">
                <a16:creationId xmlns:a16="http://schemas.microsoft.com/office/drawing/2014/main" id="{1EB965B2-5BCA-4C1D-A77D-17B5CA0BA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590" y="222601"/>
            <a:ext cx="3918820" cy="3880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724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435456" y="886753"/>
            <a:ext cx="11321087" cy="5596343"/>
          </a:xfrm>
        </p:spPr>
        <p:txBody>
          <a:bodyPr>
            <a:normAutofit/>
          </a:bodyPr>
          <a:lstStyle/>
          <a:p>
            <a:pPr marL="514350" indent="-514350">
              <a:buAutoNum type="arabicPeriod"/>
            </a:pPr>
            <a:r>
              <a:rPr lang="en-US" dirty="0"/>
              <a:t>SFML Library: </a:t>
            </a:r>
            <a:r>
              <a:rPr lang="en-US" dirty="0">
                <a:hlinkClick r:id="rId2">
                  <a:extLst>
                    <a:ext uri="{A12FA001-AC4F-418D-AE19-62706E023703}">
                      <ahyp:hlinkClr xmlns:ahyp="http://schemas.microsoft.com/office/drawing/2018/hyperlinkcolor" val="tx"/>
                    </a:ext>
                  </a:extLst>
                </a:hlinkClick>
              </a:rPr>
              <a:t>https://www.sfml-dev.org/index.php</a:t>
            </a:r>
            <a:endParaRPr lang="en-US" dirty="0"/>
          </a:p>
          <a:p>
            <a:pPr marL="514350" indent="-514350">
              <a:buAutoNum type="arabicPeriod"/>
            </a:pPr>
            <a:r>
              <a:rPr lang="en-US" dirty="0"/>
              <a:t>Git-Hub Repository: </a:t>
            </a:r>
            <a:r>
              <a:rPr lang="en-US" u="sng" dirty="0">
                <a:hlinkClick r:id="rId3">
                  <a:extLst>
                    <a:ext uri="{A12FA001-AC4F-418D-AE19-62706E023703}">
                      <ahyp:hlinkClr xmlns:ahyp="http://schemas.microsoft.com/office/drawing/2018/hyperlinkcolor" val="tx"/>
                    </a:ext>
                  </a:extLst>
                </a:hlinkClick>
              </a:rPr>
              <a:t>https://github.com/IchiruTake/Snake-Game-at-IU</a:t>
            </a:r>
            <a:endParaRPr lang="en-US" dirty="0"/>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z="1600" b="1" smtClean="0"/>
              <a:pPr/>
              <a:t>30</a:t>
            </a:fld>
            <a:endParaRPr lang="en-US" sz="1600" b="1" dirty="0"/>
          </a:p>
        </p:txBody>
      </p:sp>
      <p:sp>
        <p:nvSpPr>
          <p:cNvPr id="10" name="Title 1">
            <a:extLst>
              <a:ext uri="{FF2B5EF4-FFF2-40B4-BE49-F238E27FC236}">
                <a16:creationId xmlns:a16="http://schemas.microsoft.com/office/drawing/2014/main" id="{0E36D181-B20E-4762-96E9-E879C32B34A9}"/>
              </a:ext>
            </a:extLst>
          </p:cNvPr>
          <p:cNvSpPr txBox="1">
            <a:spLocks/>
          </p:cNvSpPr>
          <p:nvPr/>
        </p:nvSpPr>
        <p:spPr>
          <a:xfrm>
            <a:off x="0" y="0"/>
            <a:ext cx="12192000" cy="8867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CITATIONS</a:t>
            </a:r>
          </a:p>
        </p:txBody>
      </p:sp>
    </p:spTree>
    <p:extLst>
      <p:ext uri="{BB962C8B-B14F-4D97-AF65-F5344CB8AC3E}">
        <p14:creationId xmlns:p14="http://schemas.microsoft.com/office/powerpoint/2010/main" val="15740268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descr="hand clapping">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a:xfrm>
            <a:off x="0" y="0"/>
            <a:ext cx="9780102" cy="6804025"/>
          </a:xfrm>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a:xfrm>
            <a:off x="8458200" y="2798354"/>
            <a:ext cx="3733800" cy="907989"/>
          </a:xfrm>
        </p:spPr>
        <p:txBody>
          <a:bodyPr/>
          <a:lstStyle/>
          <a:p>
            <a:pPr algn="ctr"/>
            <a:r>
              <a:rPr lang="en-US" sz="4400" dirty="0">
                <a:solidFill>
                  <a:schemeClr val="tx1"/>
                </a:solidFill>
              </a:rPr>
              <a:t>THANK  YOU</a:t>
            </a:r>
            <a:endParaRPr lang="en-US" sz="8000" dirty="0"/>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solidFill>
            <a:schemeClr val="tx1">
              <a:lumMod val="75000"/>
              <a:lumOff val="25000"/>
            </a:schemeClr>
          </a:solidFill>
        </p:spPr>
        <p:txBody>
          <a:bodyPr>
            <a:normAutofit fontScale="70000" lnSpcReduction="20000"/>
          </a:bodyPr>
          <a:lstStyle/>
          <a:p>
            <a:r>
              <a:rPr lang="en-US" dirty="0"/>
              <a:t>Pham Hoang Minh</a:t>
            </a:r>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485495" y="4006655"/>
            <a:ext cx="218900" cy="218900"/>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a:solidFill>
            <a:schemeClr val="tx1">
              <a:lumMod val="75000"/>
              <a:lumOff val="25000"/>
            </a:schemeClr>
          </a:solidFill>
        </p:spPr>
        <p:txBody>
          <a:bodyPr>
            <a:normAutofit fontScale="70000" lnSpcReduction="20000"/>
          </a:bodyPr>
          <a:lstStyle/>
          <a:p>
            <a:r>
              <a:rPr lang="en-US" dirty="0"/>
              <a:t>ITITIU19031</a:t>
            </a:r>
          </a:p>
        </p:txBody>
      </p:sp>
      <p:pic>
        <p:nvPicPr>
          <p:cNvPr id="10" name="Graphic 9" descr="Smart Phone" title="Icon - Presenter Phone Number">
            <a:extLst>
              <a:ext uri="{FF2B5EF4-FFF2-40B4-BE49-F238E27FC236}">
                <a16:creationId xmlns:a16="http://schemas.microsoft.com/office/drawing/2014/main" id="{A29DE31C-E099-4579-BB03-675E0A40C5F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485495" y="4355103"/>
            <a:ext cx="218900" cy="218900"/>
          </a:xfrm>
          <a:prstGeom prst="rect">
            <a:avLst/>
          </a:prstGeom>
        </p:spPr>
      </p:pic>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solidFill>
            <a:schemeClr val="tx1">
              <a:lumMod val="75000"/>
              <a:lumOff val="25000"/>
            </a:schemeClr>
          </a:solidFill>
        </p:spPr>
        <p:txBody>
          <a:bodyPr>
            <a:normAutofit fontScale="55000" lnSpcReduction="20000"/>
          </a:bodyPr>
          <a:lstStyle/>
          <a:p>
            <a:r>
              <a:rPr lang="en-US" dirty="0"/>
              <a:t>ITITIU19031@student.hcmiu.edu.vn</a:t>
            </a:r>
          </a:p>
        </p:txBody>
      </p:sp>
      <p:pic>
        <p:nvPicPr>
          <p:cNvPr id="9"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485495" y="4703551"/>
            <a:ext cx="218900" cy="218900"/>
          </a:xfrm>
          <a:prstGeom prst="rect">
            <a:avLst/>
          </a:prstGeom>
        </p:spPr>
      </p:pic>
      <p:sp>
        <p:nvSpPr>
          <p:cNvPr id="16" name="Text Placeholder 15">
            <a:extLst>
              <a:ext uri="{FF2B5EF4-FFF2-40B4-BE49-F238E27FC236}">
                <a16:creationId xmlns:a16="http://schemas.microsoft.com/office/drawing/2014/main" id="{FD8A1232-50A8-4535-AAF9-7F4180EAA0DD}"/>
              </a:ext>
            </a:extLst>
          </p:cNvPr>
          <p:cNvSpPr>
            <a:spLocks noGrp="1"/>
          </p:cNvSpPr>
          <p:nvPr>
            <p:ph type="body" sz="quarter" idx="18"/>
          </p:nvPr>
        </p:nvSpPr>
        <p:spPr>
          <a:solidFill>
            <a:schemeClr val="tx1">
              <a:lumMod val="75000"/>
              <a:lumOff val="25000"/>
            </a:schemeClr>
          </a:solidFill>
        </p:spPr>
        <p:txBody>
          <a:bodyPr>
            <a:normAutofit fontScale="70000" lnSpcReduction="20000"/>
          </a:bodyPr>
          <a:lstStyle/>
          <a:p>
            <a:r>
              <a:rPr lang="en-US" dirty="0"/>
              <a:t>Group 01</a:t>
            </a:r>
          </a:p>
        </p:txBody>
      </p:sp>
      <p:pic>
        <p:nvPicPr>
          <p:cNvPr id="11" name="Graphic 10" descr="Link">
            <a:extLst>
              <a:ext uri="{FF2B5EF4-FFF2-40B4-BE49-F238E27FC236}">
                <a16:creationId xmlns:a16="http://schemas.microsoft.com/office/drawing/2014/main" id="{0718E6E0-05A2-479C-AEA8-1A385EB73474}"/>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472552" y="5040763"/>
            <a:ext cx="244786" cy="244786"/>
          </a:xfrm>
          <a:prstGeom prst="rect">
            <a:avLst/>
          </a:prstGeom>
        </p:spPr>
      </p:pic>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20"/>
          </p:nvPr>
        </p:nvSpPr>
        <p:spPr>
          <a:solidFill>
            <a:schemeClr val="tx1">
              <a:lumMod val="95000"/>
              <a:lumOff val="5000"/>
            </a:schemeClr>
          </a:solidFill>
        </p:spPr>
        <p:txBody>
          <a:bodyPr/>
          <a:lstStyle/>
          <a:p>
            <a:fld id="{19B51A1E-902D-48AF-9020-955120F399B6}" type="slidenum">
              <a:rPr lang="en-US" sz="1600" b="1" smtClean="0"/>
              <a:pPr/>
              <a:t>31</a:t>
            </a:fld>
            <a:endParaRPr lang="en-US" b="1" dirty="0"/>
          </a:p>
        </p:txBody>
      </p:sp>
    </p:spTree>
    <p:extLst>
      <p:ext uri="{BB962C8B-B14F-4D97-AF65-F5344CB8AC3E}">
        <p14:creationId xmlns:p14="http://schemas.microsoft.com/office/powerpoint/2010/main" val="4153678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04200" y="4522576"/>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067412" y="4637400"/>
            <a:ext cx="4648200" cy="985000"/>
          </a:xfrm>
        </p:spPr>
        <p:txBody>
          <a:bodyPr>
            <a:noAutofit/>
          </a:bodyPr>
          <a:lstStyle/>
          <a:p>
            <a:pPr algn="ctr"/>
            <a:r>
              <a:rPr lang="en-US" dirty="0"/>
              <a:t>About Us</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xfrm>
            <a:off x="9138306" y="6380699"/>
            <a:ext cx="2743200" cy="365125"/>
          </a:xfrm>
          <a:solidFill>
            <a:schemeClr val="tx1">
              <a:lumMod val="95000"/>
              <a:lumOff val="5000"/>
            </a:schemeClr>
          </a:solidFill>
        </p:spPr>
        <p:txBody>
          <a:bodyPr/>
          <a:lstStyle/>
          <a:p>
            <a:fld id="{19B51A1E-902D-48AF-9020-955120F399B6}" type="slidenum">
              <a:rPr lang="en-US" sz="1600" b="1" smtClean="0">
                <a:latin typeface="Ebrima" panose="02000000000000000000" pitchFamily="2" charset="0"/>
                <a:ea typeface="Ebrima" panose="02000000000000000000" pitchFamily="2" charset="0"/>
                <a:cs typeface="Ebrima" panose="02000000000000000000" pitchFamily="2" charset="0"/>
              </a:rPr>
              <a:pPr/>
              <a:t>4</a:t>
            </a:fld>
            <a:endParaRPr lang="en-US" sz="1600" b="1" dirty="0">
              <a:latin typeface="Ebrima" panose="02000000000000000000" pitchFamily="2" charset="0"/>
              <a:ea typeface="Ebrima" panose="02000000000000000000" pitchFamily="2" charset="0"/>
              <a:cs typeface="Ebrima" panose="02000000000000000000" pitchFamily="2" charset="0"/>
            </a:endParaRPr>
          </a:p>
        </p:txBody>
      </p:sp>
      <p:sp>
        <p:nvSpPr>
          <p:cNvPr id="12" name="Subtitle 2">
            <a:extLst>
              <a:ext uri="{FF2B5EF4-FFF2-40B4-BE49-F238E27FC236}">
                <a16:creationId xmlns:a16="http://schemas.microsoft.com/office/drawing/2014/main" id="{E3655FB9-EA8A-4022-9157-07BB039C6A8F}"/>
              </a:ext>
            </a:extLst>
          </p:cNvPr>
          <p:cNvSpPr txBox="1">
            <a:spLocks/>
          </p:cNvSpPr>
          <p:nvPr/>
        </p:nvSpPr>
        <p:spPr>
          <a:xfrm>
            <a:off x="0" y="4280933"/>
            <a:ext cx="6096000" cy="1187388"/>
          </a:xfrm>
          <a:prstGeom prst="rect">
            <a:avLst/>
          </a:prstGeom>
        </p:spPr>
        <p:txBody>
          <a:bodyPr vert="horz" lIns="91440" tIns="45720" rIns="91440" bIns="45720" rtlCol="0" anchor="b">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solidFill>
                  <a:srgbClr val="FF0000"/>
                </a:solidFill>
                <a:latin typeface="Calibri" panose="020F0502020204030204" pitchFamily="34" charset="0"/>
                <a:cs typeface="Calibri" panose="020F0502020204030204" pitchFamily="34" charset="0"/>
              </a:rPr>
              <a:t>Member: TRUONG NHAT MINH QUANG</a:t>
            </a:r>
          </a:p>
          <a:p>
            <a:pPr marL="0" indent="0" algn="ctr">
              <a:buNone/>
            </a:pPr>
            <a:r>
              <a:rPr lang="en-US" sz="3600" dirty="0">
                <a:solidFill>
                  <a:srgbClr val="FF0000"/>
                </a:solidFill>
                <a:latin typeface="Calibri" panose="020F0502020204030204" pitchFamily="34" charset="0"/>
                <a:cs typeface="Calibri" panose="020F0502020204030204" pitchFamily="34" charset="0"/>
              </a:rPr>
              <a:t>ID: ITITIU19194 (70% / 3)</a:t>
            </a:r>
          </a:p>
        </p:txBody>
      </p:sp>
      <p:pic>
        <p:nvPicPr>
          <p:cNvPr id="3074" name="Picture 2" descr="https://scontent.fsgn5-6.fna.fbcdn.net/v/t1.0-1/p100x100/87058060_2344593752498828_3667983400284717056_o.jpg?_nc_cat=106&amp;_nc_sid=7206a8&amp;_nc_ohc=EBIVzNPaQXAAX-Aw-pW&amp;_nc_ht=scontent.fsgn5-6.fna&amp;_nc_tp=6&amp;oh=28d8ea0bc55a4d3127f28a57f295fc6d&amp;oe=5F01DA1B">
            <a:extLst>
              <a:ext uri="{FF2B5EF4-FFF2-40B4-BE49-F238E27FC236}">
                <a16:creationId xmlns:a16="http://schemas.microsoft.com/office/drawing/2014/main" id="{B7E83DA9-7342-4D1D-BDC7-A2173795F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565" y="298326"/>
            <a:ext cx="4102871" cy="4102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907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04200" y="4522576"/>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067412" y="4637400"/>
            <a:ext cx="4648200" cy="985000"/>
          </a:xfrm>
        </p:spPr>
        <p:txBody>
          <a:bodyPr>
            <a:noAutofit/>
          </a:bodyPr>
          <a:lstStyle/>
          <a:p>
            <a:pPr algn="ctr"/>
            <a:r>
              <a:rPr lang="en-US" dirty="0"/>
              <a:t>About Us</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xfrm>
            <a:off x="9138306" y="6380699"/>
            <a:ext cx="2743200" cy="365125"/>
          </a:xfrm>
          <a:solidFill>
            <a:schemeClr val="tx1">
              <a:lumMod val="95000"/>
              <a:lumOff val="5000"/>
            </a:schemeClr>
          </a:solidFill>
        </p:spPr>
        <p:txBody>
          <a:bodyPr/>
          <a:lstStyle/>
          <a:p>
            <a:fld id="{19B51A1E-902D-48AF-9020-955120F399B6}" type="slidenum">
              <a:rPr lang="en-US" sz="1600" b="1" smtClean="0">
                <a:latin typeface="Ebrima" panose="02000000000000000000" pitchFamily="2" charset="0"/>
                <a:ea typeface="Ebrima" panose="02000000000000000000" pitchFamily="2" charset="0"/>
                <a:cs typeface="Ebrima" panose="02000000000000000000" pitchFamily="2" charset="0"/>
              </a:rPr>
              <a:pPr/>
              <a:t>5</a:t>
            </a:fld>
            <a:endParaRPr lang="en-US" sz="1600" b="1" dirty="0">
              <a:latin typeface="Ebrima" panose="02000000000000000000" pitchFamily="2" charset="0"/>
              <a:ea typeface="Ebrima" panose="02000000000000000000" pitchFamily="2" charset="0"/>
              <a:cs typeface="Ebrima" panose="02000000000000000000" pitchFamily="2" charset="0"/>
            </a:endParaRPr>
          </a:p>
        </p:txBody>
      </p:sp>
      <p:sp>
        <p:nvSpPr>
          <p:cNvPr id="12" name="Subtitle 2">
            <a:extLst>
              <a:ext uri="{FF2B5EF4-FFF2-40B4-BE49-F238E27FC236}">
                <a16:creationId xmlns:a16="http://schemas.microsoft.com/office/drawing/2014/main" id="{E3655FB9-EA8A-4022-9157-07BB039C6A8F}"/>
              </a:ext>
            </a:extLst>
          </p:cNvPr>
          <p:cNvSpPr txBox="1">
            <a:spLocks/>
          </p:cNvSpPr>
          <p:nvPr/>
        </p:nvSpPr>
        <p:spPr>
          <a:xfrm>
            <a:off x="0" y="4280933"/>
            <a:ext cx="6096000" cy="1187388"/>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solidFill>
                  <a:srgbClr val="FF0000"/>
                </a:solidFill>
                <a:latin typeface="Calibri" panose="020F0502020204030204" pitchFamily="34" charset="0"/>
                <a:cs typeface="Calibri" panose="020F0502020204030204" pitchFamily="34" charset="0"/>
              </a:rPr>
              <a:t>Member: TRAN MINH QUANG</a:t>
            </a:r>
          </a:p>
          <a:p>
            <a:pPr marL="0" indent="0" algn="ctr">
              <a:buNone/>
            </a:pPr>
            <a:r>
              <a:rPr lang="en-US" sz="3600" dirty="0">
                <a:solidFill>
                  <a:srgbClr val="FF0000"/>
                </a:solidFill>
                <a:latin typeface="Calibri" panose="020F0502020204030204" pitchFamily="34" charset="0"/>
                <a:cs typeface="Calibri" panose="020F0502020204030204" pitchFamily="34" charset="0"/>
              </a:rPr>
              <a:t>ID: ITITIU19192 (70% / 3)</a:t>
            </a:r>
          </a:p>
        </p:txBody>
      </p:sp>
      <p:pic>
        <p:nvPicPr>
          <p:cNvPr id="2050" name="Picture 2" descr="https://scontent.fsgn5-5.fna.fbcdn.net/v/t1.0-9/97281293_286390602369308_3108143226524008448_n.jpg?_nc_cat=100&amp;_nc_sid=e3f864&amp;_nc_ohc=1Rel9YBcvcoAX8jsKZS&amp;_nc_ht=scontent.fsgn5-5.fna&amp;oh=13a2300cf19bf19d00478af585314be7&amp;oe=5EFFE358">
            <a:extLst>
              <a:ext uri="{FF2B5EF4-FFF2-40B4-BE49-F238E27FC236}">
                <a16:creationId xmlns:a16="http://schemas.microsoft.com/office/drawing/2014/main" id="{49E09E4C-18DD-4384-BCE4-2AFF34FA3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32" y="358736"/>
            <a:ext cx="5060535" cy="3563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355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a:lstStyle/>
          <a:p>
            <a:fld id="{95CBEC59-7FF9-4688-98DF-89832A0C9025}" type="slidenum">
              <a:rPr lang="en-US" sz="1600" b="1" smtClean="0">
                <a:latin typeface="Ebrima" panose="02000000000000000000" pitchFamily="2" charset="0"/>
                <a:ea typeface="Ebrima" panose="02000000000000000000" pitchFamily="2" charset="0"/>
                <a:cs typeface="Ebrima" panose="02000000000000000000" pitchFamily="2" charset="0"/>
              </a:rPr>
              <a:t>6</a:t>
            </a:fld>
            <a:endParaRPr lang="en-US" sz="1600" b="1" dirty="0">
              <a:latin typeface="Ebrima" panose="02000000000000000000" pitchFamily="2" charset="0"/>
              <a:ea typeface="Ebrima" panose="02000000000000000000" pitchFamily="2" charset="0"/>
              <a:cs typeface="Ebrima" panose="02000000000000000000" pitchFamily="2" charset="0"/>
            </a:endParaRPr>
          </a:p>
        </p:txBody>
      </p:sp>
      <p:pic>
        <p:nvPicPr>
          <p:cNvPr id="6" name="Picture 5">
            <a:extLst>
              <a:ext uri="{FF2B5EF4-FFF2-40B4-BE49-F238E27FC236}">
                <a16:creationId xmlns:a16="http://schemas.microsoft.com/office/drawing/2014/main" id="{FE5642D2-8525-4A12-B582-272852BE77C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24330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orror Background | Free Vectors, Stock Photos &amp; PSD">
            <a:extLst>
              <a:ext uri="{FF2B5EF4-FFF2-40B4-BE49-F238E27FC236}">
                <a16:creationId xmlns:a16="http://schemas.microsoft.com/office/drawing/2014/main" id="{390FAF3B-29BF-4780-936D-5F3E8E894B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330"/>
            <a:ext cx="12191998" cy="6854001"/>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1" i="1" u="none" strike="noStrike" kern="1200" cap="none" spc="0" normalizeH="0" baseline="0" noProof="0" smtClean="0">
                <a:ln>
                  <a:noFill/>
                </a:ln>
                <a:solidFill>
                  <a:srgbClr val="FFCD6B"/>
                </a:solidFill>
                <a:effectLst/>
                <a:uLnTx/>
                <a:uFillTx/>
                <a:latin typeface="Speak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1" i="1" u="none" strike="noStrike" kern="1200" cap="none" spc="0" normalizeH="0" baseline="0" noProof="0" dirty="0">
              <a:ln>
                <a:noFill/>
              </a:ln>
              <a:solidFill>
                <a:srgbClr val="FFCD6B"/>
              </a:solidFill>
              <a:effectLst/>
              <a:uLnTx/>
              <a:uFillTx/>
              <a:latin typeface="Speak Pro"/>
              <a:ea typeface="+mn-ea"/>
              <a:cs typeface="+mn-cs"/>
            </a:endParaRPr>
          </a:p>
        </p:txBody>
      </p:sp>
    </p:spTree>
    <p:extLst>
      <p:ext uri="{BB962C8B-B14F-4D97-AF65-F5344CB8AC3E}">
        <p14:creationId xmlns:p14="http://schemas.microsoft.com/office/powerpoint/2010/main" val="511462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orror Background | Free Vectors, Stock Photos &amp; PSD">
            <a:extLst>
              <a:ext uri="{FF2B5EF4-FFF2-40B4-BE49-F238E27FC236}">
                <a16:creationId xmlns:a16="http://schemas.microsoft.com/office/drawing/2014/main" id="{390FAF3B-29BF-4780-936D-5F3E8E894B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330"/>
            <a:ext cx="12191998" cy="6854001"/>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1" i="1" u="none" strike="noStrike" kern="1200" cap="none" spc="0" normalizeH="0" baseline="0" noProof="0" smtClean="0">
                <a:ln>
                  <a:noFill/>
                </a:ln>
                <a:solidFill>
                  <a:srgbClr val="FFCD6B"/>
                </a:solidFill>
                <a:effectLst/>
                <a:uLnTx/>
                <a:uFillTx/>
                <a:latin typeface="Speak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1" i="1" u="none" strike="noStrike" kern="1200" cap="none" spc="0" normalizeH="0" baseline="0" noProof="0" dirty="0">
              <a:ln>
                <a:noFill/>
              </a:ln>
              <a:solidFill>
                <a:srgbClr val="FFCD6B"/>
              </a:solidFill>
              <a:effectLst/>
              <a:uLnTx/>
              <a:uFillTx/>
              <a:latin typeface="Speak Pro"/>
              <a:ea typeface="+mn-ea"/>
              <a:cs typeface="+mn-cs"/>
            </a:endParaRPr>
          </a:p>
        </p:txBody>
      </p:sp>
      <p:sp>
        <p:nvSpPr>
          <p:cNvPr id="10" name="Title 1">
            <a:extLst>
              <a:ext uri="{FF2B5EF4-FFF2-40B4-BE49-F238E27FC236}">
                <a16:creationId xmlns:a16="http://schemas.microsoft.com/office/drawing/2014/main" id="{0E36D181-B20E-4762-96E9-E879C32B34A9}"/>
              </a:ext>
            </a:extLst>
          </p:cNvPr>
          <p:cNvSpPr txBox="1">
            <a:spLocks/>
          </p:cNvSpPr>
          <p:nvPr/>
        </p:nvSpPr>
        <p:spPr>
          <a:xfrm>
            <a:off x="0" y="8331"/>
            <a:ext cx="12192000" cy="21696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8800" b="1" i="0" u="none" strike="noStrike" kern="1200" cap="none" spc="0" normalizeH="0" baseline="0" noProof="0" dirty="0">
                <a:ln>
                  <a:noFill/>
                </a:ln>
                <a:solidFill>
                  <a:schemeClr val="tx1">
                    <a:lumMod val="85000"/>
                    <a:lumOff val="15000"/>
                  </a:schemeClr>
                </a:solidFill>
                <a:effectLst/>
                <a:uLnTx/>
                <a:uFillTx/>
                <a:latin typeface="Avenir Next LT Pro"/>
                <a:ea typeface="+mj-ea"/>
                <a:cs typeface="+mj-cs"/>
              </a:rPr>
              <a:t>ATTENTION</a:t>
            </a:r>
          </a:p>
        </p:txBody>
      </p:sp>
      <p:sp>
        <p:nvSpPr>
          <p:cNvPr id="4" name="Text Placeholder 3">
            <a:extLst>
              <a:ext uri="{FF2B5EF4-FFF2-40B4-BE49-F238E27FC236}">
                <a16:creationId xmlns:a16="http://schemas.microsoft.com/office/drawing/2014/main" id="{924E9446-881F-4CEC-BF1F-276E9EC69956}"/>
              </a:ext>
            </a:extLst>
          </p:cNvPr>
          <p:cNvSpPr>
            <a:spLocks noGrp="1"/>
          </p:cNvSpPr>
          <p:nvPr>
            <p:ph type="body" sz="quarter" idx="32"/>
          </p:nvPr>
        </p:nvSpPr>
        <p:spPr>
          <a:xfrm>
            <a:off x="0" y="2177935"/>
            <a:ext cx="12191999" cy="2642640"/>
          </a:xfrm>
        </p:spPr>
        <p:txBody>
          <a:bodyPr>
            <a:normAutofit/>
          </a:bodyPr>
          <a:lstStyle/>
          <a:p>
            <a:pPr algn="ctr"/>
            <a:r>
              <a:rPr lang="en-US" sz="8800" b="1" dirty="0">
                <a:solidFill>
                  <a:schemeClr val="tx1">
                    <a:lumMod val="85000"/>
                    <a:lumOff val="15000"/>
                  </a:schemeClr>
                </a:solidFill>
              </a:rPr>
              <a:t>This is not </a:t>
            </a:r>
          </a:p>
          <a:p>
            <a:pPr algn="ctr"/>
            <a:r>
              <a:rPr lang="en-US" sz="8800" b="1" dirty="0">
                <a:solidFill>
                  <a:schemeClr val="tx1">
                    <a:lumMod val="85000"/>
                    <a:lumOff val="15000"/>
                  </a:schemeClr>
                </a:solidFill>
              </a:rPr>
              <a:t>Normal SNAKE GAME</a:t>
            </a:r>
          </a:p>
        </p:txBody>
      </p:sp>
    </p:spTree>
    <p:extLst>
      <p:ext uri="{BB962C8B-B14F-4D97-AF65-F5344CB8AC3E}">
        <p14:creationId xmlns:p14="http://schemas.microsoft.com/office/powerpoint/2010/main" val="1385415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orror Background | Free Vectors, Stock Photos &amp; PSD">
            <a:extLst>
              <a:ext uri="{FF2B5EF4-FFF2-40B4-BE49-F238E27FC236}">
                <a16:creationId xmlns:a16="http://schemas.microsoft.com/office/drawing/2014/main" id="{390FAF3B-29BF-4780-936D-5F3E8E894B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330"/>
            <a:ext cx="12191998" cy="6854001"/>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1" i="1" u="none" strike="noStrike" kern="1200" cap="none" spc="0" normalizeH="0" baseline="0" noProof="0" smtClean="0">
                <a:ln>
                  <a:noFill/>
                </a:ln>
                <a:solidFill>
                  <a:srgbClr val="FFCD6B"/>
                </a:solidFill>
                <a:effectLst/>
                <a:uLnTx/>
                <a:uFillTx/>
                <a:latin typeface="Speak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1" i="1" u="none" strike="noStrike" kern="1200" cap="none" spc="0" normalizeH="0" baseline="0" noProof="0" dirty="0">
              <a:ln>
                <a:noFill/>
              </a:ln>
              <a:solidFill>
                <a:srgbClr val="FFCD6B"/>
              </a:solidFill>
              <a:effectLst/>
              <a:uLnTx/>
              <a:uFillTx/>
              <a:latin typeface="Speak Pro"/>
              <a:ea typeface="+mn-ea"/>
              <a:cs typeface="+mn-cs"/>
            </a:endParaRPr>
          </a:p>
        </p:txBody>
      </p:sp>
      <p:sp>
        <p:nvSpPr>
          <p:cNvPr id="10" name="Title 1">
            <a:extLst>
              <a:ext uri="{FF2B5EF4-FFF2-40B4-BE49-F238E27FC236}">
                <a16:creationId xmlns:a16="http://schemas.microsoft.com/office/drawing/2014/main" id="{0E36D181-B20E-4762-96E9-E879C32B34A9}"/>
              </a:ext>
            </a:extLst>
          </p:cNvPr>
          <p:cNvSpPr txBox="1">
            <a:spLocks/>
          </p:cNvSpPr>
          <p:nvPr/>
        </p:nvSpPr>
        <p:spPr>
          <a:xfrm>
            <a:off x="0" y="8331"/>
            <a:ext cx="12192000" cy="21696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F0000"/>
                </a:solidFill>
                <a:effectLst/>
                <a:uLnTx/>
                <a:uFillTx/>
                <a:latin typeface="Avenir Next LT Pro"/>
                <a:ea typeface="+mj-ea"/>
                <a:cs typeface="+mj-cs"/>
              </a:rPr>
              <a:t>ATTENTION</a:t>
            </a:r>
          </a:p>
        </p:txBody>
      </p:sp>
      <p:sp>
        <p:nvSpPr>
          <p:cNvPr id="4" name="Text Placeholder 3">
            <a:extLst>
              <a:ext uri="{FF2B5EF4-FFF2-40B4-BE49-F238E27FC236}">
                <a16:creationId xmlns:a16="http://schemas.microsoft.com/office/drawing/2014/main" id="{924E9446-881F-4CEC-BF1F-276E9EC69956}"/>
              </a:ext>
            </a:extLst>
          </p:cNvPr>
          <p:cNvSpPr>
            <a:spLocks noGrp="1"/>
          </p:cNvSpPr>
          <p:nvPr>
            <p:ph type="body" sz="quarter" idx="32"/>
          </p:nvPr>
        </p:nvSpPr>
        <p:spPr>
          <a:xfrm>
            <a:off x="0" y="2177935"/>
            <a:ext cx="12191999" cy="2642640"/>
          </a:xfrm>
        </p:spPr>
        <p:txBody>
          <a:bodyPr>
            <a:normAutofit/>
          </a:bodyPr>
          <a:lstStyle/>
          <a:p>
            <a:pPr algn="ctr"/>
            <a:r>
              <a:rPr lang="en-US" sz="8800" b="1" dirty="0">
                <a:solidFill>
                  <a:srgbClr val="FF0000"/>
                </a:solidFill>
              </a:rPr>
              <a:t>This is not </a:t>
            </a:r>
          </a:p>
          <a:p>
            <a:pPr algn="ctr"/>
            <a:r>
              <a:rPr lang="en-US" sz="8800" b="1" dirty="0">
                <a:solidFill>
                  <a:srgbClr val="FF0000"/>
                </a:solidFill>
              </a:rPr>
              <a:t>Normal SNAKE GAME</a:t>
            </a:r>
          </a:p>
        </p:txBody>
      </p:sp>
    </p:spTree>
    <p:extLst>
      <p:ext uri="{BB962C8B-B14F-4D97-AF65-F5344CB8AC3E}">
        <p14:creationId xmlns:p14="http://schemas.microsoft.com/office/powerpoint/2010/main" val="81452019"/>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2AFFF-C96F-4C05-9045-3240A5329ECA}">
  <ds:schemaRefs>
    <ds:schemaRef ds:uri="http://schemas.openxmlformats.org/package/2006/metadata/core-properties"/>
    <ds:schemaRef ds:uri="http://schemas.microsoft.com/office/infopath/2007/PartnerControls"/>
    <ds:schemaRef ds:uri="http://schemas.microsoft.com/office/2006/documentManagement/types"/>
    <ds:schemaRef ds:uri="http://purl.org/dc/elements/1.1/"/>
    <ds:schemaRef ds:uri="http://schemas.microsoft.com/office/2006/metadata/properties"/>
    <ds:schemaRef ds:uri="16c05727-aa75-4e4a-9b5f-8a80a1165891"/>
    <ds:schemaRef ds:uri="http://purl.org/dc/term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0</TotalTime>
  <Words>1130</Words>
  <Application>Microsoft Office PowerPoint</Application>
  <PresentationFormat>Widescreen</PresentationFormat>
  <Paragraphs>221</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Symbol</vt:lpstr>
      <vt:lpstr>Avenir Next LT Pro</vt:lpstr>
      <vt:lpstr>Times New Roman</vt:lpstr>
      <vt:lpstr>Cambria Math</vt:lpstr>
      <vt:lpstr>Ebrima</vt:lpstr>
      <vt:lpstr>Arial</vt:lpstr>
      <vt:lpstr>Calibri</vt:lpstr>
      <vt:lpstr>Speak Pro</vt:lpstr>
      <vt:lpstr>Office Theme</vt:lpstr>
      <vt:lpstr>SNAKE GAME PROJECT At IU, June 08th 2020, Semester 2 (2019 – 2020) </vt:lpstr>
      <vt:lpstr>About Us</vt:lpstr>
      <vt:lpstr>About Us</vt:lpstr>
      <vt:lpstr>About Us</vt:lpstr>
      <vt:lpstr>About 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Large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Large image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2020-04-26T18:12:57Z</dcterms:created>
  <dcterms:modified xsi:type="dcterms:W3CDTF">2020-06-15T02:08:19Z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